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0"/>
  </p:notesMasterIdLst>
  <p:sldIdLst>
    <p:sldId id="358" r:id="rId2"/>
    <p:sldId id="269" r:id="rId3"/>
    <p:sldId id="260" r:id="rId4"/>
    <p:sldId id="337" r:id="rId5"/>
    <p:sldId id="340" r:id="rId6"/>
    <p:sldId id="368" r:id="rId7"/>
    <p:sldId id="257" r:id="rId8"/>
    <p:sldId id="338" r:id="rId9"/>
    <p:sldId id="367" r:id="rId10"/>
    <p:sldId id="335" r:id="rId11"/>
    <p:sldId id="266" r:id="rId12"/>
    <p:sldId id="267" r:id="rId13"/>
    <p:sldId id="268" r:id="rId14"/>
    <p:sldId id="359" r:id="rId15"/>
    <p:sldId id="363" r:id="rId16"/>
    <p:sldId id="366" r:id="rId17"/>
    <p:sldId id="365" r:id="rId18"/>
    <p:sldId id="32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1224" y="1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E8956-51C9-4056-93B4-18B9CCB82A77}" type="datetimeFigureOut">
              <a:rPr lang="ru-RU" smtClean="0"/>
              <a:pPr/>
              <a:t>16.02.2023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440B8A-589F-4B36-B36A-F57E8BB7D339}" type="slidenum">
              <a:rPr lang="ru-RU" smtClean="0"/>
              <a:pPr/>
              <a:t>‹#›</a:t>
            </a:fld>
            <a:endParaRPr lang="ru-RU"/>
          </a:p>
        </p:txBody>
      </p:sp>
    </p:spTree>
    <p:extLst>
      <p:ext uri="{BB962C8B-B14F-4D97-AF65-F5344CB8AC3E}">
        <p14:creationId xmlns:p14="http://schemas.microsoft.com/office/powerpoint/2010/main" xmlns="" val="415541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440B8A-589F-4B36-B36A-F57E8BB7D339}"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9A6E9614-732D-4BB9-B5EC-9E0C4C08844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6E9614-732D-4BB9-B5EC-9E0C4C0884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6E9614-732D-4BB9-B5EC-9E0C4C0884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6E9614-732D-4BB9-B5EC-9E0C4C0884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6E9614-732D-4BB9-B5EC-9E0C4C08844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6E9614-732D-4BB9-B5EC-9E0C4C0884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A6E9614-732D-4BB9-B5EC-9E0C4C0884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A6E9614-732D-4BB9-B5EC-9E0C4C0884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A6E9614-732D-4BB9-B5EC-9E0C4C0884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6E9614-732D-4BB9-B5EC-9E0C4C0884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180F52BD-5B94-427C-92D4-F6E8AE936D3B}" type="datetimeFigureOut">
              <a:rPr lang="ru-RU" smtClean="0"/>
              <a:pPr/>
              <a:t>16.02.2023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9A6E9614-732D-4BB9-B5EC-9E0C4C08844D}"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0F52BD-5B94-427C-92D4-F6E8AE936D3B}" type="datetimeFigureOut">
              <a:rPr lang="ru-RU" smtClean="0"/>
              <a:pPr/>
              <a:t>16.02.2023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6E9614-732D-4BB9-B5EC-9E0C4C08844D}"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konkurs.podvig-uchitelya.ru/documents/privac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omp.podvig-uchitelya.ru/node/21568/edit" TargetMode="External"/><Relationship Id="rId2" Type="http://schemas.openxmlformats.org/officeDocument/2006/relationships/hyperlink" Target="http://comp.podvig-uchitelya.ru/node/2156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comp.podvig-uchitelya.ru/sites/default/files/prilozhenie_4.3._chudo_v_zhizni_hristianina.doc" TargetMode="External"/><Relationship Id="rId3" Type="http://schemas.openxmlformats.org/officeDocument/2006/relationships/hyperlink" Target="http://comp.podvig-uchitelya.ru/sites/default/files/glavy_raboty_55.doc" TargetMode="External"/><Relationship Id="rId7" Type="http://schemas.openxmlformats.org/officeDocument/2006/relationships/hyperlink" Target="http://comp.podvig-uchitelya.ru/sites/default/files/prilozhenie_4.2._svyatoy_bogatyr_ilya_muromec.doc" TargetMode="External"/><Relationship Id="rId12" Type="http://schemas.openxmlformats.org/officeDocument/2006/relationships/hyperlink" Target="http://comp.podvig-uchitelya.ru/sites/default/files/prilozhenie_4.1._dobrodeteli_v_zhizni_hd.pdf" TargetMode="External"/><Relationship Id="rId2" Type="http://schemas.openxmlformats.org/officeDocument/2006/relationships/hyperlink" Target="http://comp.podvig-uchitelya.ru/sites/default/files/vvedenie_273.doc" TargetMode="External"/><Relationship Id="rId1" Type="http://schemas.openxmlformats.org/officeDocument/2006/relationships/slideLayout" Target="../slideLayouts/slideLayout2.xml"/><Relationship Id="rId6" Type="http://schemas.openxmlformats.org/officeDocument/2006/relationships/hyperlink" Target="http://comp.podvig-uchitelya.ru/sites/default/files/prilozhenie_3._rezultaty_monitoringa_po_itogam_aprobacii_programmy.doc" TargetMode="External"/><Relationship Id="rId11" Type="http://schemas.openxmlformats.org/officeDocument/2006/relationships/hyperlink" Target="http://comp.podvig-uchitelya.ru/sites/default/files/prilozhenie_2._tetrad_dlya_tvorcheskih_rabot.pdf" TargetMode="External"/><Relationship Id="rId5" Type="http://schemas.openxmlformats.org/officeDocument/2006/relationships/hyperlink" Target="http://comp.podvig-uchitelya.ru/sites/default/files/prilozhenie_1._metodicheskie_rekomendacii_0.doc" TargetMode="External"/><Relationship Id="rId10" Type="http://schemas.openxmlformats.org/officeDocument/2006/relationships/hyperlink" Target="http://comp.podvig-uchitelya.ru/sites/default/files/prilozhenie_4.5._zashchitniki_zemli_russkoy.doc" TargetMode="External"/><Relationship Id="rId4" Type="http://schemas.openxmlformats.org/officeDocument/2006/relationships/hyperlink" Target="http://comp.podvig-uchitelya.ru/sites/default/files/zaklyuchenie_261.doc" TargetMode="External"/><Relationship Id="rId9" Type="http://schemas.openxmlformats.org/officeDocument/2006/relationships/hyperlink" Target="http://comp.podvig-uchitelya.ru/sites/default/files/prilozhenie_4.4._pered_prestolom_nebesnym.doc"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comp.podvig-uchitelya.ru/sites/default/files/na_uroke_den_angela_v_5_klasse.jpg" TargetMode="External"/><Relationship Id="rId13" Type="http://schemas.openxmlformats.org/officeDocument/2006/relationships/hyperlink" Target="http://comp.podvig-uchitelya.ru/sites/default/files/titulnyy_list_1192.pdf" TargetMode="External"/><Relationship Id="rId3" Type="http://schemas.openxmlformats.org/officeDocument/2006/relationships/hyperlink" Target="http://comp.podvig-uchitelya.ru/sites/default/files/vgostyah_u_6_klassa_otec_andrey.jpg" TargetMode="External"/><Relationship Id="rId7" Type="http://schemas.openxmlformats.org/officeDocument/2006/relationships/hyperlink" Target="http://comp.podvig-uchitelya.ru/sites/default/files/na_prazdnike_kray_rodnoy_-_kazachiy_don_vokalnaya_gruppa_5_klassa_zvonnica.jpg" TargetMode="External"/><Relationship Id="rId12" Type="http://schemas.openxmlformats.org/officeDocument/2006/relationships/hyperlink" Target="http://comp.podvig-uchitelya.ru/sites/default/files/rekomendatelnoe_pismo_eparhii.pdf" TargetMode="External"/><Relationship Id="rId2" Type="http://schemas.openxmlformats.org/officeDocument/2006/relationships/hyperlink" Target="http://comp.podvig-uchitelya.ru/sites/default/files/6_klass_na_ekskursii_v_pokrovskom_podvore_0.jpg" TargetMode="External"/><Relationship Id="rId1" Type="http://schemas.openxmlformats.org/officeDocument/2006/relationships/slideLayout" Target="../slideLayouts/slideLayout2.xml"/><Relationship Id="rId6" Type="http://schemas.openxmlformats.org/officeDocument/2006/relationships/hyperlink" Target="http://comp.podvig-uchitelya.ru/sites/default/files/na_otkrytom_zanyatii_hristianskaya_semya_v_6_klasse.jpg" TargetMode="External"/><Relationship Id="rId11" Type="http://schemas.openxmlformats.org/officeDocument/2006/relationships/hyperlink" Target="http://comp.podvig-uchitelya.ru/sites/default/files/otzyv_rodit_kom_shkoly_0.pdf" TargetMode="External"/><Relationship Id="rId5" Type="http://schemas.openxmlformats.org/officeDocument/2006/relationships/hyperlink" Target="http://comp.podvig-uchitelya.ru/sites/default/files/na_zanyatii_dobrodeteli_v_zhizni_hristianina_v_5_klasse.jpg" TargetMode="External"/><Relationship Id="rId15" Type="http://schemas.openxmlformats.org/officeDocument/2006/relationships/hyperlink" Target="http://comp.podvig-uchitelya.ru/taxonomy/term/311" TargetMode="External"/><Relationship Id="rId10" Type="http://schemas.openxmlformats.org/officeDocument/2006/relationships/hyperlink" Target="http://comp.podvig-uchitelya.ru/sites/default/files/ekspertnoe_zaklyuchenie_yufu.pdf" TargetMode="External"/><Relationship Id="rId4" Type="http://schemas.openxmlformats.org/officeDocument/2006/relationships/hyperlink" Target="http://comp.podvig-uchitelya.ru/sites/default/files/literaturnaya_gostinaya_poeziya_rozhdestva.jpg" TargetMode="External"/><Relationship Id="rId9" Type="http://schemas.openxmlformats.org/officeDocument/2006/relationships/hyperlink" Target="http://comp.podvig-uchitelya.ru/sites/default/files/prezentaciya_programmy_moy_pravos.pdf" TargetMode="External"/><Relationship Id="rId14" Type="http://schemas.openxmlformats.org/officeDocument/2006/relationships/hyperlink" Target="http://comp.podvig-uchitelya.ru/taxonomy/term/29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ravobraz.r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nopokolenie.ru/?PAGEN_1=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9144000" cy="1857388"/>
          </a:xfrm>
        </p:spPr>
        <p:txBody>
          <a:bodyPr>
            <a:normAutofit/>
          </a:bodyPr>
          <a:lstStyle/>
          <a:p>
            <a:pPr algn="ctr"/>
            <a:r>
              <a:rPr lang="ru-RU" sz="3000" b="1" dirty="0" smtClean="0">
                <a:solidFill>
                  <a:schemeClr val="accent1">
                    <a:lumMod val="50000"/>
                  </a:schemeClr>
                </a:solidFill>
                <a:latin typeface="Times New Roman" pitchFamily="18" charset="0"/>
                <a:cs typeface="Times New Roman" pitchFamily="18" charset="0"/>
              </a:rPr>
              <a:t>РЕГИОНАЛЬНЫЙ </a:t>
            </a:r>
            <a:br>
              <a:rPr lang="ru-RU" sz="3000" b="1" dirty="0" smtClean="0">
                <a:solidFill>
                  <a:schemeClr val="accent1">
                    <a:lumMod val="50000"/>
                  </a:schemeClr>
                </a:solidFill>
                <a:latin typeface="Times New Roman" pitchFamily="18" charset="0"/>
                <a:cs typeface="Times New Roman" pitchFamily="18" charset="0"/>
              </a:rPr>
            </a:br>
            <a:r>
              <a:rPr lang="ru-RU" sz="3000" b="1" dirty="0" smtClean="0">
                <a:solidFill>
                  <a:schemeClr val="accent1">
                    <a:lumMod val="50000"/>
                  </a:schemeClr>
                </a:solidFill>
                <a:latin typeface="Times New Roman" pitchFamily="18" charset="0"/>
                <a:cs typeface="Times New Roman" pitchFamily="18" charset="0"/>
              </a:rPr>
              <a:t>ОБУЧАЮЩИЙ СЕМИНАР</a:t>
            </a:r>
            <a:r>
              <a:rPr lang="ru-RU" sz="3600" b="1" dirty="0" smtClean="0">
                <a:solidFill>
                  <a:schemeClr val="accent1">
                    <a:lumMod val="50000"/>
                  </a:schemeClr>
                </a:solidFill>
                <a:latin typeface="Times New Roman" pitchFamily="18" charset="0"/>
                <a:cs typeface="Times New Roman" pitchFamily="18" charset="0"/>
              </a:rPr>
              <a:t/>
            </a:r>
            <a:br>
              <a:rPr lang="ru-RU" sz="3600" b="1" dirty="0" smtClean="0">
                <a:solidFill>
                  <a:schemeClr val="accent1">
                    <a:lumMod val="50000"/>
                  </a:schemeClr>
                </a:solidFill>
                <a:latin typeface="Times New Roman" pitchFamily="18" charset="0"/>
                <a:cs typeface="Times New Roman" pitchFamily="18" charset="0"/>
              </a:rPr>
            </a:br>
            <a:endParaRPr lang="ru-RU" sz="3600" dirty="0">
              <a:solidFill>
                <a:schemeClr val="accent1">
                  <a:lumMod val="50000"/>
                </a:schemeClr>
              </a:solidFill>
            </a:endParaRPr>
          </a:p>
        </p:txBody>
      </p:sp>
      <p:pic>
        <p:nvPicPr>
          <p:cNvPr id="5" name="Рисунок 4" descr="C:\Users\Oroik-2\Desktop\logo-retina4111.png"/>
          <p:cNvPicPr/>
          <p:nvPr/>
        </p:nvPicPr>
        <p:blipFill>
          <a:blip r:embed="rId2"/>
          <a:srcRect/>
          <a:stretch>
            <a:fillRect/>
          </a:stretch>
        </p:blipFill>
        <p:spPr bwMode="auto">
          <a:xfrm>
            <a:off x="142844" y="357166"/>
            <a:ext cx="2091652" cy="2214578"/>
          </a:xfrm>
          <a:prstGeom prst="rect">
            <a:avLst/>
          </a:prstGeom>
          <a:noFill/>
          <a:ln w="9525">
            <a:noFill/>
            <a:miter lim="800000"/>
            <a:headEnd/>
            <a:tailEnd/>
          </a:ln>
        </p:spPr>
      </p:pic>
      <p:pic>
        <p:nvPicPr>
          <p:cNvPr id="2051" name="Picture 3" descr="C:\Users\Людмилa\Desktop\05.02.21 СЕМИНАР ЗНПУ\logo.png"/>
          <p:cNvPicPr>
            <a:picLocks noChangeAspect="1" noChangeArrowheads="1"/>
          </p:cNvPicPr>
          <p:nvPr/>
        </p:nvPicPr>
        <p:blipFill>
          <a:blip r:embed="rId3"/>
          <a:srcRect/>
          <a:stretch>
            <a:fillRect/>
          </a:stretch>
        </p:blipFill>
        <p:spPr bwMode="auto">
          <a:xfrm>
            <a:off x="7143768" y="642918"/>
            <a:ext cx="1790701" cy="1801052"/>
          </a:xfrm>
          <a:prstGeom prst="rect">
            <a:avLst/>
          </a:prstGeom>
          <a:noFill/>
        </p:spPr>
      </p:pic>
      <p:sp>
        <p:nvSpPr>
          <p:cNvPr id="8" name="Содержимое 7"/>
          <p:cNvSpPr>
            <a:spLocks noGrp="1"/>
          </p:cNvSpPr>
          <p:nvPr>
            <p:ph idx="1"/>
          </p:nvPr>
        </p:nvSpPr>
        <p:spPr>
          <a:xfrm>
            <a:off x="457200" y="2571744"/>
            <a:ext cx="8229600" cy="4000528"/>
          </a:xfrm>
        </p:spPr>
        <p:txBody>
          <a:bodyPr/>
          <a:lstStyle/>
          <a:p>
            <a:pPr marL="0" algn="ctr">
              <a:lnSpc>
                <a:spcPct val="127000"/>
              </a:lnSpc>
              <a:spcBef>
                <a:spcPts val="0"/>
              </a:spcBef>
              <a:buNone/>
            </a:pPr>
            <a:r>
              <a:rPr lang="ru-RU" sz="2800" b="1" dirty="0" smtClean="0">
                <a:solidFill>
                  <a:schemeClr val="accent1">
                    <a:lumMod val="50000"/>
                  </a:schemeClr>
                </a:solidFill>
                <a:latin typeface="Times New Roman" pitchFamily="18" charset="0"/>
                <a:cs typeface="Times New Roman" pitchFamily="18" charset="0"/>
              </a:rPr>
              <a:t>«АЛГОРИТМ УСПЕШНОГО УЧАСТИЯ ВО ВСЕРОССИЙСКОМ КОНКУРСЕ В ОБЛАСТИ ПЕДАГОГИКИ, ВОСПИТАНИЯ И РАБОТЫ С ДЕТЬМИ И МОЛОДЕЖЬЮ ДО 20 ЛЕТ</a:t>
            </a:r>
          </a:p>
          <a:p>
            <a:pPr marL="0" algn="ctr">
              <a:lnSpc>
                <a:spcPct val="127000"/>
              </a:lnSpc>
              <a:spcBef>
                <a:spcPts val="0"/>
              </a:spcBef>
              <a:buNone/>
            </a:pPr>
            <a:r>
              <a:rPr lang="ru-RU" sz="2800" b="1" dirty="0" smtClean="0">
                <a:solidFill>
                  <a:schemeClr val="accent1">
                    <a:lumMod val="50000"/>
                  </a:schemeClr>
                </a:solidFill>
                <a:latin typeface="Times New Roman" pitchFamily="18" charset="0"/>
                <a:cs typeface="Times New Roman" pitchFamily="18" charset="0"/>
              </a:rPr>
              <a:t> «ЗА НРАВСТВЕННЫЙ ПОДВИГ УЧИТЕЛЯ» </a:t>
            </a:r>
          </a:p>
          <a:p>
            <a:pPr marL="0" algn="ctr">
              <a:lnSpc>
                <a:spcPct val="127000"/>
              </a:lnSpc>
              <a:spcBef>
                <a:spcPts val="0"/>
              </a:spcBef>
              <a:buNone/>
            </a:pPr>
            <a:r>
              <a:rPr lang="ru-RU" sz="2800" b="1" dirty="0" smtClean="0">
                <a:solidFill>
                  <a:schemeClr val="accent1">
                    <a:lumMod val="50000"/>
                  </a:schemeClr>
                </a:solidFill>
                <a:latin typeface="Times New Roman" pitchFamily="18" charset="0"/>
                <a:cs typeface="Times New Roman" pitchFamily="18" charset="0"/>
              </a:rPr>
              <a:t>г.Ростов-на-Дону, 2023г. </a:t>
            </a:r>
          </a:p>
          <a:p>
            <a:pPr marL="0" algn="ctr">
              <a:spcBef>
                <a:spcPts val="0"/>
              </a:spcBef>
              <a:buNone/>
            </a:pPr>
            <a:endParaRPr lang="ru-RU" sz="2800" b="1" dirty="0" smtClean="0">
              <a:solidFill>
                <a:schemeClr val="tx2"/>
              </a:solidFill>
              <a:latin typeface="Times New Roman" pitchFamily="18" charset="0"/>
              <a:cs typeface="Times New Roman" pitchFamily="18" charset="0"/>
            </a:endParaRPr>
          </a:p>
          <a:p>
            <a:pPr marL="0" algn="ctr">
              <a:spcBef>
                <a:spcPts val="0"/>
              </a:spcBef>
              <a:buNone/>
            </a:pPr>
            <a:endParaRPr lang="ru-RU" sz="2800" b="1" dirty="0" smtClean="0">
              <a:solidFill>
                <a:schemeClr val="tx2"/>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14446"/>
          </a:xfrm>
        </p:spPr>
        <p:txBody>
          <a:bodyPr>
            <a:normAutofit fontScale="90000"/>
          </a:bodyPr>
          <a:lstStyle/>
          <a:p>
            <a:pPr algn="ctr"/>
            <a:r>
              <a:rPr lang="ru-RU" sz="4400" b="1" dirty="0" smtClean="0">
                <a:solidFill>
                  <a:srgbClr val="002060"/>
                </a:solidFill>
                <a:latin typeface="Times New Roman" pitchFamily="18" charset="0"/>
                <a:cs typeface="Times New Roman" pitchFamily="18" charset="0"/>
              </a:rPr>
              <a:t>РЕГИСТРАЦИЯ УЧАСТНИКА</a:t>
            </a:r>
            <a:r>
              <a:rPr lang="ru-RU" sz="4400" dirty="0" smtClean="0">
                <a:solidFill>
                  <a:srgbClr val="002060"/>
                </a:solidFill>
                <a:latin typeface="Times New Roman" pitchFamily="18" charset="0"/>
                <a:cs typeface="Times New Roman" pitchFamily="18" charset="0"/>
              </a:rPr>
              <a:t/>
            </a:r>
            <a:br>
              <a:rPr lang="ru-RU" sz="4400" dirty="0" smtClean="0">
                <a:solidFill>
                  <a:srgbClr val="002060"/>
                </a:solidFill>
                <a:latin typeface="Times New Roman" pitchFamily="18" charset="0"/>
                <a:cs typeface="Times New Roman" pitchFamily="18" charset="0"/>
              </a:rPr>
            </a:br>
            <a:r>
              <a:rPr lang="en-US" sz="4400" dirty="0" smtClean="0">
                <a:solidFill>
                  <a:srgbClr val="002060"/>
                </a:solidFill>
                <a:latin typeface="Times New Roman" pitchFamily="18" charset="0"/>
                <a:cs typeface="Times New Roman" pitchFamily="18" charset="0"/>
              </a:rPr>
              <a:t>http://konkurs.podvig-uchitelya.ru</a:t>
            </a:r>
            <a:r>
              <a:rPr lang="en-US" sz="4400" dirty="0" smtClean="0">
                <a:latin typeface="Times New Roman" pitchFamily="18" charset="0"/>
                <a:cs typeface="Times New Roman" pitchFamily="18" charset="0"/>
              </a:rPr>
              <a:t>/</a:t>
            </a:r>
            <a:endParaRPr lang="ru-RU" sz="4400" dirty="0">
              <a:latin typeface="Times New Roman" pitchFamily="18" charset="0"/>
              <a:cs typeface="Times New Roman" pitchFamily="18" charset="0"/>
            </a:endParaRPr>
          </a:p>
        </p:txBody>
      </p:sp>
      <p:sp>
        <p:nvSpPr>
          <p:cNvPr id="3" name="Содержимое 2"/>
          <p:cNvSpPr>
            <a:spLocks noGrp="1"/>
          </p:cNvSpPr>
          <p:nvPr>
            <p:ph idx="1"/>
          </p:nvPr>
        </p:nvSpPr>
        <p:spPr>
          <a:xfrm>
            <a:off x="0" y="1785926"/>
            <a:ext cx="9144000" cy="5072074"/>
          </a:xfrm>
        </p:spPr>
        <p:txBody>
          <a:bodyPr>
            <a:normAutofit fontScale="32500" lnSpcReduction="20000"/>
          </a:bodyPr>
          <a:lstStyle/>
          <a:p>
            <a:r>
              <a:rPr lang="ru-RU" sz="7400" dirty="0" smtClean="0">
                <a:latin typeface="Times New Roman" pitchFamily="18" charset="0"/>
                <a:cs typeface="Times New Roman" pitchFamily="18" charset="0"/>
              </a:rPr>
              <a:t>Регистрация нового пользователя</a:t>
            </a:r>
          </a:p>
          <a:p>
            <a:r>
              <a:rPr lang="ru-RU" sz="7400" dirty="0" err="1" smtClean="0">
                <a:latin typeface="Times New Roman" pitchFamily="18" charset="0"/>
                <a:cs typeface="Times New Roman" pitchFamily="18" charset="0"/>
              </a:rPr>
              <a:t>E-mail</a:t>
            </a:r>
            <a:endParaRPr lang="ru-RU" sz="7400" dirty="0" smtClean="0">
              <a:latin typeface="Times New Roman" pitchFamily="18" charset="0"/>
              <a:cs typeface="Times New Roman" pitchFamily="18" charset="0"/>
            </a:endParaRPr>
          </a:p>
          <a:p>
            <a:r>
              <a:rPr lang="ru-RU" sz="7400" dirty="0" smtClean="0">
                <a:latin typeface="Times New Roman" pitchFamily="18" charset="0"/>
                <a:cs typeface="Times New Roman" pitchFamily="18" charset="0"/>
              </a:rPr>
              <a:t>Фамилия</a:t>
            </a:r>
          </a:p>
          <a:p>
            <a:r>
              <a:rPr lang="ru-RU" sz="7400" dirty="0" smtClean="0">
                <a:latin typeface="Times New Roman" pitchFamily="18" charset="0"/>
                <a:cs typeface="Times New Roman" pitchFamily="18" charset="0"/>
              </a:rPr>
              <a:t>Имя</a:t>
            </a:r>
          </a:p>
          <a:p>
            <a:r>
              <a:rPr lang="ru-RU" sz="7400" dirty="0" smtClean="0">
                <a:latin typeface="Times New Roman" pitchFamily="18" charset="0"/>
                <a:cs typeface="Times New Roman" pitchFamily="18" charset="0"/>
              </a:rPr>
              <a:t>Отчество</a:t>
            </a:r>
          </a:p>
          <a:p>
            <a:r>
              <a:rPr lang="ru-RU" sz="7400" dirty="0" smtClean="0">
                <a:latin typeface="Times New Roman" pitchFamily="18" charset="0"/>
                <a:cs typeface="Times New Roman" pitchFamily="18" charset="0"/>
              </a:rPr>
              <a:t>Мобильный телефон</a:t>
            </a:r>
          </a:p>
          <a:p>
            <a:r>
              <a:rPr lang="ru-RU" sz="7400" dirty="0" smtClean="0">
                <a:latin typeface="Times New Roman" pitchFamily="18" charset="0"/>
                <a:cs typeface="Times New Roman" pitchFamily="18" charset="0"/>
              </a:rPr>
              <a:t>Регистрируюсь, как        </a:t>
            </a:r>
          </a:p>
          <a:p>
            <a:r>
              <a:rPr lang="ru-RU" sz="7400" dirty="0" smtClean="0">
                <a:latin typeface="Times New Roman" pitchFamily="18" charset="0"/>
                <a:cs typeface="Times New Roman" pitchFamily="18" charset="0"/>
              </a:rPr>
              <a:t>Ваш федеральный округ  </a:t>
            </a:r>
          </a:p>
          <a:p>
            <a:r>
              <a:rPr lang="ru-RU" sz="7400" dirty="0" smtClean="0">
                <a:latin typeface="Times New Roman" pitchFamily="18" charset="0"/>
                <a:cs typeface="Times New Roman" pitchFamily="18" charset="0"/>
              </a:rPr>
              <a:t>Пароль</a:t>
            </a:r>
          </a:p>
          <a:p>
            <a:r>
              <a:rPr lang="ru-RU" sz="7400" dirty="0" smtClean="0">
                <a:latin typeface="Times New Roman" pitchFamily="18" charset="0"/>
                <a:cs typeface="Times New Roman" pitchFamily="18" charset="0"/>
              </a:rPr>
              <a:t>Повторите пароль</a:t>
            </a:r>
          </a:p>
          <a:p>
            <a:r>
              <a:rPr lang="ru-RU" sz="7400" dirty="0" smtClean="0">
                <a:latin typeface="Times New Roman" pitchFamily="18" charset="0"/>
                <a:cs typeface="Times New Roman" pitchFamily="18" charset="0"/>
              </a:rPr>
              <a:t>Нажимая на кнопку «Зарегистрироваться», я даю своё согласие на обработку персональных данных. Ознакомиться с </a:t>
            </a:r>
            <a:r>
              <a:rPr lang="ru-RU" sz="7400" dirty="0" smtClean="0">
                <a:latin typeface="Times New Roman" pitchFamily="18" charset="0"/>
                <a:cs typeface="Times New Roman" pitchFamily="18" charset="0"/>
                <a:hlinkClick r:id="rId2"/>
              </a:rPr>
              <a:t>текстом соглашения</a:t>
            </a:r>
            <a:r>
              <a:rPr lang="ru-RU" sz="7400" dirty="0" smtClean="0">
                <a:latin typeface="Times New Roman" pitchFamily="18" charset="0"/>
                <a:cs typeface="Times New Roman" pitchFamily="18" charset="0"/>
              </a:rPr>
              <a:t>.</a:t>
            </a:r>
          </a:p>
          <a:p>
            <a:r>
              <a:rPr lang="ru-RU" dirty="0" smtClean="0"/>
              <a:t/>
            </a:r>
            <a:br>
              <a:rPr lang="ru-RU" dirty="0" smtClean="0"/>
            </a:b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15328" cy="571504"/>
          </a:xfrm>
        </p:spPr>
        <p:txBody>
          <a:bodyPr>
            <a:normAutofit/>
          </a:bodyPr>
          <a:lstStyle/>
          <a:p>
            <a:pPr algn="ctr"/>
            <a:r>
              <a:rPr lang="ru-RU" sz="2800" b="1" dirty="0" smtClean="0">
                <a:solidFill>
                  <a:srgbClr val="002060"/>
                </a:solidFill>
                <a:latin typeface="Times New Roman" pitchFamily="18" charset="0"/>
                <a:cs typeface="Times New Roman" pitchFamily="18" charset="0"/>
              </a:rPr>
              <a:t>ПЛОЩАДКА ПОРТАЛА КОНКУРСА </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000108"/>
            <a:ext cx="9144000" cy="5715040"/>
          </a:xfrm>
        </p:spPr>
        <p:txBody>
          <a:bodyPr>
            <a:noAutofit/>
          </a:bodyPr>
          <a:lstStyle/>
          <a:p>
            <a:pPr fontAlgn="base"/>
            <a:r>
              <a:rPr lang="ru-RU" sz="1100" b="1" dirty="0" smtClean="0">
                <a:latin typeface="Times New Roman" pitchFamily="18" charset="0"/>
                <a:cs typeface="Times New Roman" pitchFamily="18" charset="0"/>
              </a:rPr>
              <a:t>Учебно-методические материалы по курсу ОДНКНР в основной школе (5-6 классы) во внеурочной образовательной деятельности</a:t>
            </a:r>
            <a:endParaRPr lang="ru-RU" sz="1100" dirty="0" smtClean="0">
              <a:latin typeface="Times New Roman" pitchFamily="18" charset="0"/>
              <a:cs typeface="Times New Roman" pitchFamily="18" charset="0"/>
            </a:endParaRPr>
          </a:p>
          <a:p>
            <a:pPr fontAlgn="base"/>
            <a:r>
              <a:rPr lang="ru-RU" sz="1100" b="1" dirty="0" smtClean="0">
                <a:latin typeface="Times New Roman" pitchFamily="18" charset="0"/>
                <a:cs typeface="Times New Roman" pitchFamily="18" charset="0"/>
              </a:rPr>
              <a:t>Главные вкладки</a:t>
            </a:r>
            <a:endParaRPr lang="ru-RU" sz="1100" dirty="0" smtClean="0">
              <a:latin typeface="Times New Roman" pitchFamily="18" charset="0"/>
              <a:cs typeface="Times New Roman" pitchFamily="18" charset="0"/>
            </a:endParaRPr>
          </a:p>
          <a:p>
            <a:pPr lvl="0" fontAlgn="base"/>
            <a:r>
              <a:rPr lang="ru-RU" sz="1100" dirty="0" smtClean="0">
                <a:latin typeface="Times New Roman" pitchFamily="18" charset="0"/>
                <a:cs typeface="Times New Roman" pitchFamily="18" charset="0"/>
                <a:hlinkClick r:id="rId2"/>
              </a:rPr>
              <a:t>Просмотреть(</a:t>
            </a:r>
            <a:r>
              <a:rPr lang="ru-RU" sz="1100" dirty="0" err="1" smtClean="0">
                <a:latin typeface="Times New Roman" pitchFamily="18" charset="0"/>
                <a:cs typeface="Times New Roman" pitchFamily="18" charset="0"/>
                <a:hlinkClick r:id="rId2"/>
              </a:rPr>
              <a:t>active</a:t>
            </a:r>
            <a:r>
              <a:rPr lang="ru-RU" sz="1100" dirty="0" smtClean="0">
                <a:latin typeface="Times New Roman" pitchFamily="18" charset="0"/>
                <a:cs typeface="Times New Roman" pitchFamily="18" charset="0"/>
                <a:hlinkClick r:id="rId2"/>
              </a:rPr>
              <a:t> </a:t>
            </a:r>
            <a:r>
              <a:rPr lang="ru-RU" sz="1100" dirty="0" err="1" smtClean="0">
                <a:latin typeface="Times New Roman" pitchFamily="18" charset="0"/>
                <a:cs typeface="Times New Roman" pitchFamily="18" charset="0"/>
                <a:hlinkClick r:id="rId2"/>
              </a:rPr>
              <a:t>tab</a:t>
            </a:r>
            <a:r>
              <a:rPr lang="ru-RU" sz="1100" dirty="0" smtClean="0">
                <a:latin typeface="Times New Roman" pitchFamily="18" charset="0"/>
                <a:cs typeface="Times New Roman" pitchFamily="18" charset="0"/>
                <a:hlinkClick r:id="rId2"/>
              </a:rPr>
              <a:t>)</a:t>
            </a:r>
            <a:endParaRPr lang="ru-RU" sz="1100" dirty="0" smtClean="0">
              <a:latin typeface="Times New Roman" pitchFamily="18" charset="0"/>
              <a:cs typeface="Times New Roman" pitchFamily="18" charset="0"/>
            </a:endParaRPr>
          </a:p>
          <a:p>
            <a:pPr lvl="0" fontAlgn="base"/>
            <a:r>
              <a:rPr lang="ru-RU" sz="1100" dirty="0" smtClean="0">
                <a:latin typeface="Times New Roman" pitchFamily="18" charset="0"/>
                <a:cs typeface="Times New Roman" pitchFamily="18" charset="0"/>
                <a:hlinkClick r:id="rId3"/>
              </a:rPr>
              <a:t>Изменить</a:t>
            </a:r>
            <a:endParaRPr lang="ru-RU" sz="1100" dirty="0" smtClean="0">
              <a:latin typeface="Times New Roman" pitchFamily="18" charset="0"/>
              <a:cs typeface="Times New Roman" pitchFamily="18" charset="0"/>
            </a:endParaRPr>
          </a:p>
          <a:p>
            <a:pPr fontAlgn="base"/>
            <a:r>
              <a:rPr lang="ru-RU" sz="1100" b="1" dirty="0" smtClean="0">
                <a:latin typeface="Times New Roman" pitchFamily="18" charset="0"/>
                <a:cs typeface="Times New Roman" pitchFamily="18" charset="0"/>
              </a:rPr>
              <a:t>Номер работы:</a:t>
            </a:r>
            <a:r>
              <a:rPr lang="ru-RU" sz="1100" dirty="0" smtClean="0">
                <a:latin typeface="Times New Roman" pitchFamily="18" charset="0"/>
                <a:cs typeface="Times New Roman" pitchFamily="18" charset="0"/>
              </a:rPr>
              <a:t> 21568.8.3.2018</a:t>
            </a:r>
          </a:p>
          <a:p>
            <a:pPr fontAlgn="base"/>
            <a:r>
              <a:rPr lang="ru-RU" sz="1100" b="1" dirty="0" smtClean="0">
                <a:latin typeface="Times New Roman" pitchFamily="18" charset="0"/>
                <a:cs typeface="Times New Roman" pitchFamily="18" charset="0"/>
              </a:rPr>
              <a:t>Место по результатам в епархии: </a:t>
            </a:r>
            <a:endParaRPr lang="ru-RU" sz="1100" dirty="0" smtClean="0">
              <a:latin typeface="Times New Roman" pitchFamily="18" charset="0"/>
              <a:cs typeface="Times New Roman" pitchFamily="18" charset="0"/>
            </a:endParaRPr>
          </a:p>
          <a:p>
            <a:pPr fontAlgn="base"/>
            <a:r>
              <a:rPr lang="ru-RU" sz="1100" dirty="0" smtClean="0">
                <a:latin typeface="Times New Roman" pitchFamily="18" charset="0"/>
                <a:cs typeface="Times New Roman" pitchFamily="18" charset="0"/>
              </a:rPr>
              <a:t>1</a:t>
            </a:r>
          </a:p>
          <a:p>
            <a:pPr fontAlgn="base"/>
            <a:r>
              <a:rPr lang="ru-RU" sz="1100" b="1" dirty="0" smtClean="0">
                <a:latin typeface="Times New Roman" pitchFamily="18" charset="0"/>
                <a:cs typeface="Times New Roman" pitchFamily="18" charset="0"/>
              </a:rPr>
              <a:t>Отправить на второй этап: </a:t>
            </a:r>
            <a:endParaRPr lang="ru-RU" sz="1100" dirty="0" smtClean="0">
              <a:latin typeface="Times New Roman" pitchFamily="18" charset="0"/>
              <a:cs typeface="Times New Roman" pitchFamily="18" charset="0"/>
            </a:endParaRPr>
          </a:p>
          <a:p>
            <a:pPr fontAlgn="base"/>
            <a:r>
              <a:rPr lang="ru-RU" sz="1100" dirty="0" smtClean="0">
                <a:latin typeface="Times New Roman" pitchFamily="18" charset="0"/>
                <a:cs typeface="Times New Roman" pitchFamily="18" charset="0"/>
              </a:rPr>
              <a:t>да</a:t>
            </a:r>
          </a:p>
          <a:p>
            <a:pPr fontAlgn="base"/>
            <a:r>
              <a:rPr lang="ru-RU" sz="1100" b="1" dirty="0" smtClean="0">
                <a:latin typeface="Times New Roman" pitchFamily="18" charset="0"/>
                <a:cs typeface="Times New Roman" pitchFamily="18" charset="0"/>
              </a:rPr>
              <a:t>Аннотация: </a:t>
            </a:r>
            <a:endParaRPr lang="ru-RU" sz="1100" dirty="0" smtClean="0">
              <a:latin typeface="Times New Roman" pitchFamily="18" charset="0"/>
              <a:cs typeface="Times New Roman" pitchFamily="18" charset="0"/>
            </a:endParaRPr>
          </a:p>
          <a:p>
            <a:pPr fontAlgn="base">
              <a:buNone/>
            </a:pPr>
            <a:r>
              <a:rPr lang="ru-RU" sz="1100" dirty="0" smtClean="0">
                <a:latin typeface="Times New Roman" pitchFamily="18" charset="0"/>
                <a:cs typeface="Times New Roman" pitchFamily="18" charset="0"/>
              </a:rPr>
              <a:t>	На конкурс представлена Программа внеурочной образовательной деятельности по курсу ОДНКНР в основной школе (5-6 классы) «Мой православный мир». Содержание Программы направлено на организацию нравственного уклада жизни обучающихся, основанного на системе духовных идеалов, ценностей, моральных приоритетов, так как вопрос духовно-нравственного воспитания детей и подростков является одной из ключевых проблем, стоящих перед родителями, обществом и государством в целом. Содержание образования по программе соответствует основным направлениям духовно-нравственного развития и воспитания и акцентировано на эмоциональное отношение к Родине, семье, защитникам Отечества, их духовное восприятие, аспекты гражданского долга и здорового патриотизма личности. Цель программы: создание условий и социально-педагогическая поддержка становления и развития духовно богатого, высоконравственного, ответственного, инициативного и компетентного гражданина России. Актуальность разработки программы в том, что приобщение подростков к православным и традиционным духовным ценностям России и Донского создаёт позитивные предпосылки для формирования их личностной самоидентификации как представителей православного мира, духовного, нравственного и личностного развития. Методологической основой программы стали концепции классиков российской педагогики о формировании духовно-нравственного сознания личности через приобщение детей и подростков к православным ценностям. Концепция программы «Мой православный мир» представляет собой как современное понимание процессов модернизации российского образования, так и значимости духовно-нравственного воспитания в качестве приоритетного направления системы образования в целом. Реализация программы призвана способствовать созданию условий для духовно-нравственного, гражданского, патриотического и социального роста и развития личности подростков, развитию у них основ национального самосознания и достоинства, чувства уважения к национальной истории, культуре, духовным традициям своего народа. В приложениях к программе представлены практические материалы по её реализации: разработки занятий и сценариев праздников по православной тематике, описание критериев их эффективности, система мониторинга, методические рекомендации. Программа апробирована на базе школ Октябрьского района Ростовской области, получила одобрение педагогов, имеет экспертное заключение кафедры начального образования Академии психологии Южного Федерального университета (2016 год).</a:t>
            </a:r>
          </a:p>
          <a:p>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357166"/>
            <a:ext cx="8786874" cy="6357982"/>
          </a:xfrm>
        </p:spPr>
        <p:txBody>
          <a:bodyPr>
            <a:normAutofit fontScale="92500" lnSpcReduction="20000"/>
          </a:bodyPr>
          <a:lstStyle/>
          <a:p>
            <a:pPr fontAlgn="base"/>
            <a:r>
              <a:rPr lang="ru-RU" sz="2700" b="1" dirty="0" smtClean="0">
                <a:latin typeface="Times New Roman" pitchFamily="18" charset="0"/>
                <a:cs typeface="Times New Roman" pitchFamily="18" charset="0"/>
              </a:rPr>
              <a:t>Введение: </a:t>
            </a:r>
            <a:endParaRPr lang="ru-RU" sz="2700" dirty="0" smtClean="0">
              <a:latin typeface="Times New Roman" pitchFamily="18" charset="0"/>
              <a:cs typeface="Times New Roman" pitchFamily="18" charset="0"/>
            </a:endParaRPr>
          </a:p>
          <a:p>
            <a:pPr fontAlgn="base"/>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hlinkClick r:id="rId2"/>
              </a:rPr>
              <a:t>vvedenie.doc</a:t>
            </a:r>
            <a:endParaRPr lang="ru-RU" sz="2700" dirty="0" smtClean="0">
              <a:latin typeface="Times New Roman" pitchFamily="18" charset="0"/>
              <a:cs typeface="Times New Roman" pitchFamily="18" charset="0"/>
            </a:endParaRPr>
          </a:p>
          <a:p>
            <a:pPr fontAlgn="base"/>
            <a:r>
              <a:rPr lang="ru-RU" sz="2700" b="1" dirty="0" smtClean="0">
                <a:latin typeface="Times New Roman" pitchFamily="18" charset="0"/>
                <a:cs typeface="Times New Roman" pitchFamily="18" charset="0"/>
              </a:rPr>
              <a:t>Главы работы: </a:t>
            </a:r>
            <a:endParaRPr lang="ru-RU" sz="2700" dirty="0" smtClean="0">
              <a:latin typeface="Times New Roman" pitchFamily="18" charset="0"/>
              <a:cs typeface="Times New Roman" pitchFamily="18" charset="0"/>
            </a:endParaRPr>
          </a:p>
          <a:p>
            <a:pPr fontAlgn="base"/>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hlinkClick r:id="rId3"/>
              </a:rPr>
              <a:t>glavy_raboty.doc</a:t>
            </a:r>
            <a:endParaRPr lang="ru-RU" sz="2700" dirty="0" smtClean="0">
              <a:latin typeface="Times New Roman" pitchFamily="18" charset="0"/>
              <a:cs typeface="Times New Roman" pitchFamily="18" charset="0"/>
            </a:endParaRPr>
          </a:p>
          <a:p>
            <a:pPr fontAlgn="base"/>
            <a:r>
              <a:rPr lang="ru-RU" sz="2700" b="1" dirty="0" smtClean="0">
                <a:latin typeface="Times New Roman" pitchFamily="18" charset="0"/>
                <a:cs typeface="Times New Roman" pitchFamily="18" charset="0"/>
              </a:rPr>
              <a:t>Заключение: </a:t>
            </a:r>
            <a:endParaRPr lang="ru-RU" sz="2700" dirty="0" smtClean="0">
              <a:latin typeface="Times New Roman" pitchFamily="18" charset="0"/>
              <a:cs typeface="Times New Roman" pitchFamily="18" charset="0"/>
            </a:endParaRPr>
          </a:p>
          <a:p>
            <a:pPr fontAlgn="base"/>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hlinkClick r:id="rId4"/>
              </a:rPr>
              <a:t>zaklyuchenie.doc</a:t>
            </a:r>
            <a:endParaRPr lang="ru-RU" sz="2700" dirty="0" smtClean="0">
              <a:latin typeface="Times New Roman" pitchFamily="18" charset="0"/>
              <a:cs typeface="Times New Roman" pitchFamily="18" charset="0"/>
            </a:endParaRPr>
          </a:p>
          <a:p>
            <a:pPr fontAlgn="base"/>
            <a:r>
              <a:rPr lang="ru-RU" sz="2700" b="1" dirty="0" smtClean="0">
                <a:latin typeface="Times New Roman" pitchFamily="18" charset="0"/>
                <a:cs typeface="Times New Roman" pitchFamily="18" charset="0"/>
              </a:rPr>
              <a:t>Приложения: </a:t>
            </a:r>
            <a:endParaRPr lang="ru-RU" sz="2700" dirty="0" smtClean="0">
              <a:latin typeface="Times New Roman" pitchFamily="18" charset="0"/>
              <a:cs typeface="Times New Roman" pitchFamily="18" charset="0"/>
            </a:endParaRPr>
          </a:p>
          <a:p>
            <a:pPr fontAlgn="base"/>
            <a:r>
              <a:rPr lang="ru-RU" sz="2700"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hlinkClick r:id="rId5"/>
              </a:rPr>
              <a:t>prilozhenie_1._metodicheskie_rekomendacii.doc</a:t>
            </a:r>
            <a:endParaRPr lang="ru-RU" sz="2700" dirty="0" smtClean="0">
              <a:latin typeface="Times New Roman" pitchFamily="18" charset="0"/>
              <a:cs typeface="Times New Roman" pitchFamily="18" charset="0"/>
            </a:endParaRPr>
          </a:p>
          <a:p>
            <a:pPr fontAlgn="base"/>
            <a:r>
              <a:rPr lang="ru-RU" sz="2700"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hlinkClick r:id="rId6"/>
              </a:rPr>
              <a:t>prilozhenie_3._rezultaty_monitoringa_po_itogam_aprobacii_programmy.doc</a:t>
            </a:r>
            <a:endParaRPr lang="ru-RU" sz="2700" dirty="0" smtClean="0">
              <a:latin typeface="Times New Roman" pitchFamily="18" charset="0"/>
              <a:cs typeface="Times New Roman" pitchFamily="18" charset="0"/>
            </a:endParaRPr>
          </a:p>
          <a:p>
            <a:pPr fontAlgn="base"/>
            <a:r>
              <a:rPr lang="en-US"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hlinkClick r:id="rId7"/>
              </a:rPr>
              <a:t>prilozhenie_4.2._svyatoy_bogatyr_ilya_muromec.doc</a:t>
            </a:r>
            <a:endParaRPr lang="ru-RU" sz="2700" dirty="0" smtClean="0">
              <a:latin typeface="Times New Roman" pitchFamily="18" charset="0"/>
              <a:cs typeface="Times New Roman" pitchFamily="18" charset="0"/>
            </a:endParaRPr>
          </a:p>
          <a:p>
            <a:pPr fontAlgn="base"/>
            <a:r>
              <a:rPr lang="en-US"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hlinkClick r:id="rId8"/>
              </a:rPr>
              <a:t>prilozhenie_4.3._chudo_v_zhizni_hristianina.doc</a:t>
            </a:r>
            <a:endParaRPr lang="ru-RU" sz="2700" dirty="0" smtClean="0">
              <a:latin typeface="Times New Roman" pitchFamily="18" charset="0"/>
              <a:cs typeface="Times New Roman" pitchFamily="18" charset="0"/>
            </a:endParaRPr>
          </a:p>
          <a:p>
            <a:pPr fontAlgn="base"/>
            <a:r>
              <a:rPr lang="en-US"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hlinkClick r:id="rId9"/>
              </a:rPr>
              <a:t>prilozhenie_4.4._pered_prestolom_nebesnym.doc</a:t>
            </a:r>
            <a:endParaRPr lang="ru-RU" sz="2700" dirty="0" smtClean="0">
              <a:latin typeface="Times New Roman" pitchFamily="18" charset="0"/>
              <a:cs typeface="Times New Roman" pitchFamily="18" charset="0"/>
            </a:endParaRPr>
          </a:p>
          <a:p>
            <a:pPr fontAlgn="base"/>
            <a:r>
              <a:rPr lang="en-US"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hlinkClick r:id="rId10"/>
              </a:rPr>
              <a:t>prilozhenie_4.5._zashchitniki_zemli_russkoy.doc</a:t>
            </a:r>
            <a:endParaRPr lang="ru-RU" sz="2700" dirty="0" smtClean="0">
              <a:latin typeface="Times New Roman" pitchFamily="18" charset="0"/>
              <a:cs typeface="Times New Roman" pitchFamily="18" charset="0"/>
            </a:endParaRPr>
          </a:p>
          <a:p>
            <a:pPr fontAlgn="base"/>
            <a:r>
              <a:rPr lang="en-US"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hlinkClick r:id="rId11"/>
              </a:rPr>
              <a:t>prilozhenie_2._tetrad_dlya_tvorcheskih_rabot.pdf</a:t>
            </a:r>
            <a:endParaRPr lang="ru-RU" sz="2700" dirty="0" smtClean="0">
              <a:latin typeface="Times New Roman" pitchFamily="18" charset="0"/>
              <a:cs typeface="Times New Roman" pitchFamily="18" charset="0"/>
            </a:endParaRPr>
          </a:p>
          <a:p>
            <a:pPr fontAlgn="base"/>
            <a:r>
              <a:rPr lang="en-US"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hlinkClick r:id="rId12"/>
              </a:rPr>
              <a:t>prilozhenie_4.1._dobrodeteli_v_zhizni_hd.pdf</a:t>
            </a:r>
            <a:endParaRPr lang="ru-RU" sz="2700" dirty="0" smtClean="0">
              <a:latin typeface="Times New Roman" pitchFamily="18" charset="0"/>
              <a:cs typeface="Times New Roman" pitchFamily="18" charset="0"/>
            </a:endParaRPr>
          </a:p>
          <a:p>
            <a:pPr fontAlgn="base"/>
            <a:endParaRPr lang="ru-RU" sz="27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715436" cy="6215106"/>
          </a:xfrm>
        </p:spPr>
        <p:txBody>
          <a:bodyPr>
            <a:normAutofit fontScale="70000" lnSpcReduction="20000"/>
          </a:bodyPr>
          <a:lstStyle/>
          <a:p>
            <a:pPr fontAlgn="base"/>
            <a:r>
              <a:rPr lang="ru-RU" b="1" dirty="0" smtClean="0">
                <a:latin typeface="Times New Roman" pitchFamily="18" charset="0"/>
                <a:cs typeface="Times New Roman" pitchFamily="18" charset="0"/>
              </a:rPr>
              <a:t>Фотографии</a:t>
            </a:r>
            <a:r>
              <a:rPr lang="en-US"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2"/>
              </a:rPr>
              <a:t>6_klass_na_ekskursii_v_pokrovskom_podvore.jpg</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3"/>
              </a:rPr>
              <a:t>vgostyah_u_6_klassa_otec_andrey.jpg</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4"/>
              </a:rPr>
              <a:t>literaturnaya_gostinaya_poeziya_rozhdestva.jpg</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5"/>
              </a:rPr>
              <a:t>na_zanyatii_dobrodeteli_v_zhizni_hristianina_v_5_klasse.jpg</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6"/>
              </a:rPr>
              <a:t>na_otkrytom_zanyatii_hristianskaya_semya_v_6_klasse.jpg</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7"/>
              </a:rPr>
              <a:t>na_prazdnike_kray_rodnoy_-_kazachiy_don_vokalnaya_gruppa_5_klassa_zvonnica.jpg</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8"/>
              </a:rPr>
              <a:t>na_uroke_den_angela_v_5_klasse.jpg</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Презентация работы</a:t>
            </a:r>
            <a:r>
              <a:rPr lang="en-US"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9"/>
              </a:rPr>
              <a:t>prezentaciya_programmy_moy_pravos.pdf</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Рецензии светских учреждений</a:t>
            </a:r>
            <a:r>
              <a:rPr lang="en-US"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10"/>
              </a:rPr>
              <a:t>ekspertnoe_zaklyuchenie_yufu.pdf</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11"/>
              </a:rPr>
              <a:t>otzyv_rodit_kom_shkoly.pdf</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Рецензии церковных учреждений</a:t>
            </a:r>
            <a:r>
              <a:rPr lang="en-US"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12"/>
              </a:rPr>
              <a:t>rekomendatelnoe_pismo_eparhii.pdf</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Скан титульного листа: </a:t>
            </a:r>
            <a:endParaRPr lang="ru-RU" dirty="0" smtClean="0">
              <a:latin typeface="Times New Roman" pitchFamily="18" charset="0"/>
              <a:cs typeface="Times New Roman" pitchFamily="18" charset="0"/>
            </a:endParaRPr>
          </a:p>
          <a:p>
            <a:pPr fontAlgn="base"/>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hlinkClick r:id="rId13"/>
              </a:rPr>
              <a:t>titulnyy_list.pdf</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Номинация: </a:t>
            </a:r>
            <a:endParaRPr lang="ru-RU" dirty="0" smtClean="0">
              <a:latin typeface="Times New Roman" pitchFamily="18" charset="0"/>
              <a:cs typeface="Times New Roman" pitchFamily="18" charset="0"/>
            </a:endParaRPr>
          </a:p>
          <a:p>
            <a:pPr fontAlgn="base"/>
            <a:r>
              <a:rPr lang="ru-RU" dirty="0" smtClean="0">
                <a:latin typeface="Times New Roman" pitchFamily="18" charset="0"/>
                <a:cs typeface="Times New Roman" pitchFamily="18" charset="0"/>
                <a:hlinkClick r:id="rId14"/>
              </a:rPr>
              <a:t>Лучшая методическая разработка по предмету "Основы религиозных культур и светской этики", ОДНКНР</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Митрополия (епархия): </a:t>
            </a:r>
            <a:endParaRPr lang="ru-RU" dirty="0" smtClean="0">
              <a:latin typeface="Times New Roman" pitchFamily="18" charset="0"/>
              <a:cs typeface="Times New Roman" pitchFamily="18" charset="0"/>
            </a:endParaRPr>
          </a:p>
          <a:p>
            <a:pPr fontAlgn="base"/>
            <a:r>
              <a:rPr lang="ru-RU" dirty="0" smtClean="0">
                <a:latin typeface="Times New Roman" pitchFamily="18" charset="0"/>
                <a:cs typeface="Times New Roman" pitchFamily="18" charset="0"/>
                <a:hlinkClick r:id="rId15"/>
              </a:rPr>
              <a:t>Донская митрополия</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642942"/>
          </a:xfrm>
        </p:spPr>
        <p:txBody>
          <a:bodyPr>
            <a:normAutofit fontScale="90000"/>
          </a:bodyPr>
          <a:lstStyle/>
          <a:p>
            <a:pPr algn="ct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3100" b="1" dirty="0" smtClean="0">
                <a:solidFill>
                  <a:srgbClr val="002060"/>
                </a:solidFill>
                <a:latin typeface="Times New Roman" pitchFamily="18" charset="0"/>
                <a:cs typeface="Times New Roman" pitchFamily="18" charset="0"/>
              </a:rPr>
              <a:t>ТРЕБОВАНИЯ К ОФОРМЛЕНИЮ РАБОТЫ </a:t>
            </a:r>
            <a:endParaRPr lang="ru-RU" sz="3100"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928670"/>
            <a:ext cx="8929718" cy="5929330"/>
          </a:xfrm>
        </p:spPr>
        <p:txBody>
          <a:bodyPr>
            <a:normAutofit fontScale="32500" lnSpcReduction="20000"/>
          </a:bodyPr>
          <a:lstStyle/>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1.Работа представляется в печатном виде и на магнитном носителе в формате .</a:t>
            </a:r>
            <a:r>
              <a:rPr lang="en-US" sz="4500" dirty="0" smtClean="0">
                <a:solidFill>
                  <a:schemeClr val="accent1">
                    <a:lumMod val="50000"/>
                  </a:schemeClr>
                </a:solidFill>
                <a:latin typeface="Times New Roman" pitchFamily="18" charset="0"/>
                <a:cs typeface="Times New Roman" pitchFamily="18" charset="0"/>
              </a:rPr>
              <a:t>doc</a:t>
            </a:r>
            <a:r>
              <a:rPr lang="ru-RU" sz="4500" dirty="0" smtClean="0">
                <a:solidFill>
                  <a:schemeClr val="accent1">
                    <a:lumMod val="50000"/>
                  </a:schemeClr>
                </a:solidFill>
                <a:latin typeface="Times New Roman" pitchFamily="18" charset="0"/>
                <a:cs typeface="Times New Roman" pitchFamily="18" charset="0"/>
              </a:rPr>
              <a:t> или .</a:t>
            </a:r>
            <a:r>
              <a:rPr lang="en-US" sz="4500" dirty="0" err="1" smtClean="0">
                <a:solidFill>
                  <a:schemeClr val="accent1">
                    <a:lumMod val="50000"/>
                  </a:schemeClr>
                </a:solidFill>
                <a:latin typeface="Times New Roman" pitchFamily="18" charset="0"/>
                <a:cs typeface="Times New Roman" pitchFamily="18" charset="0"/>
              </a:rPr>
              <a:t>docx</a:t>
            </a:r>
            <a:r>
              <a:rPr lang="ru-RU" sz="4500" dirty="0" smtClean="0">
                <a:solidFill>
                  <a:schemeClr val="accent1">
                    <a:lumMod val="50000"/>
                  </a:schemeClr>
                </a:solidFill>
                <a:latin typeface="Times New Roman" pitchFamily="18" charset="0"/>
                <a:cs typeface="Times New Roman" pitchFamily="18" charset="0"/>
              </a:rPr>
              <a:t>. </a:t>
            </a:r>
          </a:p>
          <a:p>
            <a:pPr marL="0" indent="-226800" algn="just">
              <a:lnSpc>
                <a:spcPct val="110000"/>
              </a:lnSpc>
              <a:spcBef>
                <a:spcPts val="0"/>
              </a:spcBef>
              <a:buNone/>
            </a:pPr>
            <a:endParaRPr lang="ru-RU" sz="4500" b="1"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b="1" dirty="0" smtClean="0">
                <a:solidFill>
                  <a:schemeClr val="accent1">
                    <a:lumMod val="50000"/>
                  </a:schemeClr>
                </a:solidFill>
                <a:latin typeface="Times New Roman" pitchFamily="18" charset="0"/>
                <a:cs typeface="Times New Roman" pitchFamily="18" charset="0"/>
              </a:rPr>
              <a:t>Объём работы </a:t>
            </a:r>
            <a:r>
              <a:rPr lang="ru-RU" sz="4500" dirty="0" smtClean="0">
                <a:solidFill>
                  <a:schemeClr val="accent1">
                    <a:lumMod val="50000"/>
                  </a:schemeClr>
                </a:solidFill>
                <a:latin typeface="Times New Roman" pitchFamily="18" charset="0"/>
                <a:cs typeface="Times New Roman" pitchFamily="18" charset="0"/>
              </a:rPr>
              <a:t>от 20000 до 40000 символов (с пробелами) = 0,5 – 1 п.л. </a:t>
            </a:r>
          </a:p>
          <a:p>
            <a:pPr marL="0" indent="-226800" algn="just">
              <a:lnSpc>
                <a:spcPct val="110000"/>
              </a:lnSpc>
              <a:spcBef>
                <a:spcPts val="0"/>
              </a:spcBef>
              <a:buNone/>
            </a:pPr>
            <a:endParaRPr lang="ru-RU" sz="4500"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Шрифт </a:t>
            </a:r>
            <a:r>
              <a:rPr lang="ru-RU" sz="4500" dirty="0" err="1" smtClean="0">
                <a:solidFill>
                  <a:schemeClr val="accent1">
                    <a:lumMod val="50000"/>
                  </a:schemeClr>
                </a:solidFill>
                <a:latin typeface="Times New Roman" pitchFamily="18" charset="0"/>
                <a:cs typeface="Times New Roman" pitchFamily="18" charset="0"/>
              </a:rPr>
              <a:t>Times</a:t>
            </a:r>
            <a:r>
              <a:rPr lang="ru-RU" sz="4500" dirty="0" smtClean="0">
                <a:solidFill>
                  <a:schemeClr val="accent1">
                    <a:lumMod val="50000"/>
                  </a:schemeClr>
                </a:solidFill>
                <a:latin typeface="Times New Roman" pitchFamily="18" charset="0"/>
                <a:cs typeface="Times New Roman" pitchFamily="18" charset="0"/>
              </a:rPr>
              <a:t> </a:t>
            </a:r>
            <a:r>
              <a:rPr lang="ru-RU" sz="4500" dirty="0" err="1" smtClean="0">
                <a:solidFill>
                  <a:schemeClr val="accent1">
                    <a:lumMod val="50000"/>
                  </a:schemeClr>
                </a:solidFill>
                <a:latin typeface="Times New Roman" pitchFamily="18" charset="0"/>
                <a:cs typeface="Times New Roman" pitchFamily="18" charset="0"/>
              </a:rPr>
              <a:t>New</a:t>
            </a:r>
            <a:r>
              <a:rPr lang="ru-RU" sz="4500" dirty="0" smtClean="0">
                <a:solidFill>
                  <a:schemeClr val="accent1">
                    <a:lumMod val="50000"/>
                  </a:schemeClr>
                </a:solidFill>
                <a:latin typeface="Times New Roman" pitchFamily="18" charset="0"/>
                <a:cs typeface="Times New Roman" pitchFamily="18" charset="0"/>
              </a:rPr>
              <a:t> </a:t>
            </a:r>
            <a:r>
              <a:rPr lang="ru-RU" sz="4500" dirty="0" err="1" smtClean="0">
                <a:solidFill>
                  <a:schemeClr val="accent1">
                    <a:lumMod val="50000"/>
                  </a:schemeClr>
                </a:solidFill>
                <a:latin typeface="Times New Roman" pitchFamily="18" charset="0"/>
                <a:cs typeface="Times New Roman" pitchFamily="18" charset="0"/>
              </a:rPr>
              <a:t>Roman</a:t>
            </a:r>
            <a:r>
              <a:rPr lang="ru-RU" sz="4500" dirty="0" smtClean="0">
                <a:solidFill>
                  <a:schemeClr val="accent1">
                    <a:lumMod val="50000"/>
                  </a:schemeClr>
                </a:solidFill>
                <a:latin typeface="Times New Roman" pitchFamily="18" charset="0"/>
                <a:cs typeface="Times New Roman" pitchFamily="18" charset="0"/>
              </a:rPr>
              <a:t>, размер шрифта - 14 </a:t>
            </a:r>
            <a:r>
              <a:rPr lang="ru-RU" sz="4500" dirty="0" err="1" smtClean="0">
                <a:solidFill>
                  <a:schemeClr val="accent1">
                    <a:lumMod val="50000"/>
                  </a:schemeClr>
                </a:solidFill>
                <a:latin typeface="Times New Roman" pitchFamily="18" charset="0"/>
                <a:cs typeface="Times New Roman" pitchFamily="18" charset="0"/>
              </a:rPr>
              <a:t>пт</a:t>
            </a:r>
            <a:r>
              <a:rPr lang="ru-RU" sz="4500" dirty="0" smtClean="0">
                <a:solidFill>
                  <a:schemeClr val="accent1">
                    <a:lumMod val="50000"/>
                  </a:schemeClr>
                </a:solidFill>
                <a:latin typeface="Times New Roman" pitchFamily="18" charset="0"/>
                <a:cs typeface="Times New Roman" pitchFamily="18" charset="0"/>
              </a:rPr>
              <a:t>, интервал - полуторный, поля по 2 см (со всех сторон). </a:t>
            </a:r>
          </a:p>
          <a:p>
            <a:pPr marL="0" indent="-226800" algn="just">
              <a:lnSpc>
                <a:spcPct val="110000"/>
              </a:lnSpc>
              <a:spcBef>
                <a:spcPts val="0"/>
              </a:spcBef>
              <a:buNone/>
            </a:pPr>
            <a:endParaRPr lang="ru-RU" sz="4500"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Не допускается использовать пробелы и символы табуляции для форматирования текста. </a:t>
            </a:r>
          </a:p>
          <a:p>
            <a:pPr marL="0" indent="-226800" algn="just">
              <a:lnSpc>
                <a:spcPct val="110000"/>
              </a:lnSpc>
              <a:spcBef>
                <a:spcPts val="0"/>
              </a:spcBef>
              <a:buNone/>
            </a:pPr>
            <a:endParaRPr lang="ru-RU" sz="4500"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Текст набирается без переносов. </a:t>
            </a:r>
          </a:p>
          <a:p>
            <a:pPr marL="0" indent="-226800" algn="just">
              <a:lnSpc>
                <a:spcPct val="110000"/>
              </a:lnSpc>
              <a:spcBef>
                <a:spcPts val="0"/>
              </a:spcBef>
              <a:buNone/>
            </a:pPr>
            <a:endParaRPr lang="ru-RU" sz="4500"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Команду «вставить сноску» использовать нельзя. </a:t>
            </a:r>
          </a:p>
          <a:p>
            <a:pPr marL="0" indent="-226800" algn="just">
              <a:lnSpc>
                <a:spcPct val="110000"/>
              </a:lnSpc>
              <a:spcBef>
                <a:spcPts val="0"/>
              </a:spcBef>
              <a:buNone/>
            </a:pPr>
            <a:endParaRPr lang="ru-RU" sz="4500"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Примечания и ссылки даются в конце статьи. Нумерацию ссылок в тексте и в примечаниях следует производить по мере их появления в тексте и оформлять следующим образом: [1], [2], [3]…</a:t>
            </a:r>
          </a:p>
          <a:p>
            <a:pPr marL="0" indent="-226800" algn="just">
              <a:lnSpc>
                <a:spcPct val="110000"/>
              </a:lnSpc>
              <a:spcBef>
                <a:spcPts val="0"/>
              </a:spcBef>
              <a:buNone/>
            </a:pPr>
            <a:endParaRPr lang="ru-RU" sz="4500"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Если в тексте используются какие-либо сокращения, они обязательно должны быть расшифрованы (даже если они традиционны в данной отрасли науки). </a:t>
            </a:r>
          </a:p>
          <a:p>
            <a:pPr marL="0" indent="-226800" algn="just">
              <a:lnSpc>
                <a:spcPct val="110000"/>
              </a:lnSpc>
              <a:spcBef>
                <a:spcPts val="0"/>
              </a:spcBef>
              <a:buNone/>
            </a:pPr>
            <a:endParaRPr lang="ru-RU" sz="4500"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Разработчики сайта предоставляют техническое задание на создание сайта: цели создания сайта, описание структуры сайта, для какой аудитории создан сайт, а также </a:t>
            </a:r>
            <a:r>
              <a:rPr lang="ru-RU" sz="4500" dirty="0" err="1" smtClean="0">
                <a:solidFill>
                  <a:schemeClr val="accent1">
                    <a:lumMod val="50000"/>
                  </a:schemeClr>
                </a:solidFill>
                <a:latin typeface="Times New Roman" pitchFamily="18" charset="0"/>
                <a:cs typeface="Times New Roman" pitchFamily="18" charset="0"/>
              </a:rPr>
              <a:t>скриншот</a:t>
            </a:r>
            <a:r>
              <a:rPr lang="ru-RU" sz="4500" dirty="0" smtClean="0">
                <a:solidFill>
                  <a:schemeClr val="accent1">
                    <a:lumMod val="50000"/>
                  </a:schemeClr>
                </a:solidFill>
                <a:latin typeface="Times New Roman" pitchFamily="18" charset="0"/>
                <a:cs typeface="Times New Roman" pitchFamily="18" charset="0"/>
              </a:rPr>
              <a:t> сайта, статистику посещаемости сайта, информацию об обратной связи.</a:t>
            </a:r>
          </a:p>
          <a:p>
            <a:pPr marL="0" indent="-226800" algn="just">
              <a:lnSpc>
                <a:spcPct val="110000"/>
              </a:lnSpc>
              <a:spcBef>
                <a:spcPts val="0"/>
              </a:spcBef>
              <a:buNone/>
            </a:pPr>
            <a:endParaRPr lang="ru-RU" sz="4500"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Материалы должны быть напечатаны на русском языке.2. Работа должна начинаться титульным листом, содержащим сведениями об авторе: полностью Ф.И.О., ученая степень, ученое звание, должность, полное официальное название образовательного учреждения или организации, город, (Приложение № 2).</a:t>
            </a:r>
          </a:p>
          <a:p>
            <a:pPr marL="0" indent="-226800" algn="just">
              <a:lnSpc>
                <a:spcPct val="110000"/>
              </a:lnSpc>
              <a:spcBef>
                <a:spcPts val="0"/>
              </a:spcBef>
              <a:buNone/>
            </a:pPr>
            <a:endParaRPr lang="ru-RU" sz="4500" dirty="0" smtClean="0">
              <a:solidFill>
                <a:schemeClr val="accent1">
                  <a:lumMod val="50000"/>
                </a:schemeClr>
              </a:solidFill>
              <a:latin typeface="Times New Roman" pitchFamily="18" charset="0"/>
              <a:cs typeface="Times New Roman" pitchFamily="18" charset="0"/>
            </a:endParaRPr>
          </a:p>
          <a:p>
            <a:pPr marL="0" indent="-226800" algn="just">
              <a:lnSpc>
                <a:spcPct val="110000"/>
              </a:lnSpc>
              <a:spcBef>
                <a:spcPts val="0"/>
              </a:spcBef>
              <a:buNone/>
            </a:pPr>
            <a:r>
              <a:rPr lang="ru-RU" sz="4500" dirty="0" smtClean="0">
                <a:solidFill>
                  <a:schemeClr val="accent1">
                    <a:lumMod val="50000"/>
                  </a:schemeClr>
                </a:solidFill>
                <a:latin typeface="Times New Roman" pitchFamily="18" charset="0"/>
                <a:cs typeface="Times New Roman" pitchFamily="18" charset="0"/>
              </a:rPr>
              <a:t> Представляется фотография автора работы в электронном виде в формате .</a:t>
            </a:r>
            <a:r>
              <a:rPr lang="en-US" sz="4500" dirty="0" smtClean="0">
                <a:solidFill>
                  <a:schemeClr val="accent1">
                    <a:lumMod val="50000"/>
                  </a:schemeClr>
                </a:solidFill>
                <a:latin typeface="Times New Roman" pitchFamily="18" charset="0"/>
                <a:cs typeface="Times New Roman" pitchFamily="18" charset="0"/>
              </a:rPr>
              <a:t>jpg</a:t>
            </a:r>
            <a:r>
              <a:rPr lang="ru-RU" sz="4500" dirty="0" smtClean="0">
                <a:latin typeface="Times New Roman" pitchFamily="18" charset="0"/>
                <a:cs typeface="Times New Roman" pitchFamily="18" charset="0"/>
              </a:rPr>
              <a:t> или .</a:t>
            </a:r>
            <a:r>
              <a:rPr lang="en-US" sz="4500" dirty="0" err="1" smtClean="0">
                <a:latin typeface="Times New Roman" pitchFamily="18" charset="0"/>
                <a:cs typeface="Times New Roman" pitchFamily="18" charset="0"/>
              </a:rPr>
              <a:t>tif</a:t>
            </a:r>
            <a:r>
              <a:rPr lang="ru-RU" sz="4500" dirty="0" smtClean="0">
                <a:latin typeface="Times New Roman" pitchFamily="18" charset="0"/>
                <a:cs typeface="Times New Roman" pitchFamily="18" charset="0"/>
              </a:rPr>
              <a:t>. </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75656" y="332657"/>
            <a:ext cx="5781410" cy="64449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141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51720" y="116632"/>
            <a:ext cx="5256264" cy="66187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83783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03648" y="260649"/>
            <a:ext cx="6120680" cy="6516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0513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276872"/>
            <a:ext cx="8229600" cy="2861672"/>
          </a:xfrm>
        </p:spPr>
        <p:txBody>
          <a:bodyPr>
            <a:normAutofit/>
          </a:bodyPr>
          <a:lstStyle/>
          <a:p>
            <a:pPr marL="0" indent="0" algn="ctr">
              <a:buNone/>
            </a:pPr>
            <a:r>
              <a:rPr lang="ru-RU" sz="4800" dirty="0" smtClean="0">
                <a:latin typeface="Times New Roman" panose="02020603050405020304" pitchFamily="18" charset="0"/>
                <a:cs typeface="Times New Roman" panose="02020603050405020304" pitchFamily="18" charset="0"/>
              </a:rPr>
              <a:t>Спасибо за внимание! </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1603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736"/>
            <a:ext cx="8643998" cy="4895864"/>
          </a:xfrm>
        </p:spPr>
        <p:txBody>
          <a:bodyPr>
            <a:normAutofit/>
          </a:bodyPr>
          <a:lstStyle/>
          <a:p>
            <a:pPr algn="ctr">
              <a:lnSpc>
                <a:spcPct val="150000"/>
              </a:lnSpc>
              <a:buNone/>
            </a:pPr>
            <a:r>
              <a:rPr lang="en-US" sz="3000" b="1" dirty="0" smtClean="0">
                <a:solidFill>
                  <a:schemeClr val="accent1">
                    <a:lumMod val="50000"/>
                  </a:schemeClr>
                </a:solidFill>
                <a:latin typeface="Times New Roman" pitchFamily="18" charset="0"/>
                <a:cs typeface="Times New Roman" pitchFamily="18" charset="0"/>
              </a:rPr>
              <a:t>XVIII</a:t>
            </a:r>
            <a:r>
              <a:rPr lang="ru-RU" sz="3000" b="1" dirty="0" smtClean="0">
                <a:solidFill>
                  <a:schemeClr val="accent1">
                    <a:lumMod val="50000"/>
                  </a:schemeClr>
                </a:solidFill>
                <a:latin typeface="Times New Roman" pitchFamily="18" charset="0"/>
                <a:cs typeface="Times New Roman" pitchFamily="18" charset="0"/>
              </a:rPr>
              <a:t> </a:t>
            </a:r>
            <a:r>
              <a:rPr lang="en-US" sz="3000" b="1" dirty="0" smtClean="0">
                <a:solidFill>
                  <a:schemeClr val="accent1">
                    <a:lumMod val="50000"/>
                  </a:schemeClr>
                </a:solidFill>
                <a:latin typeface="Times New Roman" pitchFamily="18" charset="0"/>
                <a:cs typeface="Times New Roman" pitchFamily="18" charset="0"/>
              </a:rPr>
              <a:t> </a:t>
            </a:r>
            <a:r>
              <a:rPr lang="ru-RU" sz="3000" b="1" dirty="0" smtClean="0">
                <a:solidFill>
                  <a:schemeClr val="accent1">
                    <a:lumMod val="50000"/>
                  </a:schemeClr>
                </a:solidFill>
                <a:latin typeface="Times New Roman" pitchFamily="18" charset="0"/>
                <a:cs typeface="Times New Roman" pitchFamily="18" charset="0"/>
              </a:rPr>
              <a:t>ВСЕРОССИЙСКИЙ КОНКУРС </a:t>
            </a:r>
          </a:p>
          <a:p>
            <a:pPr algn="ctr">
              <a:lnSpc>
                <a:spcPct val="150000"/>
              </a:lnSpc>
              <a:buNone/>
            </a:pPr>
            <a:r>
              <a:rPr lang="ru-RU" sz="3000" b="1" dirty="0" smtClean="0">
                <a:solidFill>
                  <a:schemeClr val="accent1">
                    <a:lumMod val="50000"/>
                  </a:schemeClr>
                </a:solidFill>
                <a:latin typeface="Times New Roman" pitchFamily="18" charset="0"/>
                <a:cs typeface="Times New Roman" pitchFamily="18" charset="0"/>
              </a:rPr>
              <a:t>В  ОБЛАСТИ  ПЕДАГОГИКИ,  ВОСПИТАНИЯ И  РАБОТЫ С  ДЕТЬМИ  И  МОЛОДЕЖЬЮ ДО 20 ЛЕТ</a:t>
            </a:r>
          </a:p>
          <a:p>
            <a:pPr algn="ctr">
              <a:lnSpc>
                <a:spcPct val="150000"/>
              </a:lnSpc>
              <a:buNone/>
            </a:pPr>
            <a:r>
              <a:rPr lang="ru-RU" sz="3000" b="1" dirty="0" smtClean="0">
                <a:solidFill>
                  <a:schemeClr val="accent1">
                    <a:lumMod val="50000"/>
                  </a:schemeClr>
                </a:solidFill>
                <a:latin typeface="Times New Roman" pitchFamily="18" charset="0"/>
                <a:cs typeface="Times New Roman" pitchFamily="18" charset="0"/>
              </a:rPr>
              <a:t> «ЗА НРАВСТВЕННЫЙ ПОДВИГ УЧИТЕЛЯ</a:t>
            </a:r>
            <a:r>
              <a:rPr lang="ru-RU" sz="3000" b="1" dirty="0" smtClean="0">
                <a:solidFill>
                  <a:schemeClr val="tx2"/>
                </a:solidFill>
                <a:latin typeface="Times New Roman" pitchFamily="18" charset="0"/>
                <a:cs typeface="Times New Roman" pitchFamily="18" charset="0"/>
              </a:rPr>
              <a:t>»</a:t>
            </a:r>
            <a:endParaRPr lang="ru-RU" sz="30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929654" cy="1643074"/>
          </a:xfrm>
        </p:spPr>
        <p:txBody>
          <a:bodyPr>
            <a:noAutofit/>
          </a:bodyPr>
          <a:lstStyle/>
          <a:p>
            <a:pPr algn="ctr"/>
            <a:r>
              <a:rPr lang="ru-RU" sz="2600" dirty="0" smtClean="0">
                <a:solidFill>
                  <a:srgbClr val="002060"/>
                </a:solidFill>
                <a:latin typeface="Times New Roman" pitchFamily="18" charset="0"/>
                <a:cs typeface="Times New Roman" pitchFamily="18" charset="0"/>
              </a:rPr>
              <a:t>НОМИНАЦИИ</a:t>
            </a:r>
            <a:br>
              <a:rPr lang="ru-RU" sz="2600" dirty="0" smtClean="0">
                <a:solidFill>
                  <a:srgbClr val="002060"/>
                </a:solidFill>
                <a:latin typeface="Times New Roman" pitchFamily="18" charset="0"/>
                <a:cs typeface="Times New Roman" pitchFamily="18" charset="0"/>
              </a:rPr>
            </a:br>
            <a:r>
              <a:rPr lang="en-US" sz="2600" b="1" dirty="0" smtClean="0">
                <a:solidFill>
                  <a:srgbClr val="002060"/>
                </a:solidFill>
                <a:latin typeface="Times New Roman" pitchFamily="18" charset="0"/>
                <a:cs typeface="Times New Roman" pitchFamily="18" charset="0"/>
              </a:rPr>
              <a:t>XVII</a:t>
            </a:r>
            <a:r>
              <a:rPr lang="ru-RU" sz="2600" b="1" dirty="0" smtClean="0">
                <a:solidFill>
                  <a:srgbClr val="002060"/>
                </a:solidFill>
                <a:latin typeface="Times New Roman" pitchFamily="18" charset="0"/>
                <a:cs typeface="Times New Roman" pitchFamily="18" charset="0"/>
              </a:rPr>
              <a:t> Всероссийского конкурса в области педагогики, воспитания и работы с детьми и молодёжью до 20 лет</a:t>
            </a:r>
            <a:br>
              <a:rPr lang="ru-RU" sz="2600" b="1" dirty="0" smtClean="0">
                <a:solidFill>
                  <a:srgbClr val="002060"/>
                </a:solidFill>
                <a:latin typeface="Times New Roman" pitchFamily="18" charset="0"/>
                <a:cs typeface="Times New Roman" pitchFamily="18" charset="0"/>
              </a:rPr>
            </a:br>
            <a:r>
              <a:rPr lang="ru-RU" sz="2600" b="1" dirty="0" smtClean="0">
                <a:solidFill>
                  <a:srgbClr val="002060"/>
                </a:solidFill>
                <a:latin typeface="Times New Roman" pitchFamily="18" charset="0"/>
                <a:cs typeface="Times New Roman" pitchFamily="18" charset="0"/>
              </a:rPr>
              <a:t> «ЗА НРАВСТВЕННЫЙ ПОДВИГ УЧИТЕЛЯ»</a:t>
            </a:r>
            <a:endParaRPr lang="ru-RU" sz="26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2000240"/>
            <a:ext cx="8715436" cy="4643470"/>
          </a:xfrm>
        </p:spPr>
        <p:txBody>
          <a:bodyPr>
            <a:normAutofit fontScale="92500" lnSpcReduction="20000"/>
          </a:bodyPr>
          <a:lstStyle/>
          <a:p>
            <a:pPr>
              <a:buNone/>
            </a:pPr>
            <a:r>
              <a:rPr lang="ru-RU" dirty="0" smtClean="0"/>
              <a:t> </a:t>
            </a:r>
          </a:p>
          <a:p>
            <a:pPr marL="514350" indent="-514350" algn="just">
              <a:buFont typeface="+mj-lt"/>
              <a:buAutoNum type="arabicPeriod"/>
            </a:pPr>
            <a:r>
              <a:rPr lang="ru-RU" sz="2800" dirty="0" smtClean="0">
                <a:solidFill>
                  <a:schemeClr val="accent1">
                    <a:lumMod val="50000"/>
                  </a:schemeClr>
                </a:solidFill>
                <a:latin typeface="Times New Roman" pitchFamily="18" charset="0"/>
                <a:cs typeface="Times New Roman" pitchFamily="18" charset="0"/>
              </a:rPr>
              <a:t>За организацию духовно-нравственного воспитания в образовательной организации;</a:t>
            </a:r>
          </a:p>
          <a:p>
            <a:pPr marL="514350" indent="-514350" algn="just">
              <a:buFont typeface="+mj-lt"/>
              <a:buAutoNum type="arabicPeriod"/>
            </a:pPr>
            <a:r>
              <a:rPr lang="ru-RU" sz="2800" dirty="0" smtClean="0">
                <a:solidFill>
                  <a:schemeClr val="accent1">
                    <a:lumMod val="50000"/>
                  </a:schemeClr>
                </a:solidFill>
                <a:latin typeface="Times New Roman" pitchFamily="18" charset="0"/>
                <a:cs typeface="Times New Roman" pitchFamily="18" charset="0"/>
              </a:rPr>
              <a:t>Лучшая дополнительная </a:t>
            </a:r>
            <a:r>
              <a:rPr lang="ru-RU" sz="2800" dirty="0" err="1" smtClean="0">
                <a:solidFill>
                  <a:schemeClr val="accent1">
                    <a:lumMod val="50000"/>
                  </a:schemeClr>
                </a:solidFill>
                <a:latin typeface="Times New Roman" pitchFamily="18" charset="0"/>
                <a:cs typeface="Times New Roman" pitchFamily="18" charset="0"/>
              </a:rPr>
              <a:t>общеразвивающая</a:t>
            </a:r>
            <a:r>
              <a:rPr lang="ru-RU" sz="2800" dirty="0" smtClean="0">
                <a:solidFill>
                  <a:schemeClr val="accent1">
                    <a:lumMod val="50000"/>
                  </a:schemeClr>
                </a:solidFill>
                <a:latin typeface="Times New Roman" pitchFamily="18" charset="0"/>
                <a:cs typeface="Times New Roman" pitchFamily="18" charset="0"/>
              </a:rPr>
              <a:t> программа духовно-нравственного и гражданско-патриотического воспитания детей и молодежи;</a:t>
            </a:r>
          </a:p>
          <a:p>
            <a:pPr marL="514350" indent="-514350" algn="just">
              <a:buFont typeface="+mj-lt"/>
              <a:buAutoNum type="arabicPeriod"/>
            </a:pPr>
            <a:r>
              <a:rPr lang="ru-RU" sz="2800" dirty="0" smtClean="0">
                <a:solidFill>
                  <a:schemeClr val="accent1">
                    <a:lumMod val="50000"/>
                  </a:schemeClr>
                </a:solidFill>
                <a:latin typeface="Times New Roman" pitchFamily="18" charset="0"/>
                <a:cs typeface="Times New Roman" pitchFamily="18" charset="0"/>
              </a:rPr>
              <a:t>Лучшая методическая разработка в предметных  областях «Основы религиозных культур и светской этики» (ОРКСЭ), «Основы духовно-нравственной культуры народов России» (ОДНКНР), «Основы православной веры» (для образовательных организаций с религиозным компонентом);</a:t>
            </a:r>
          </a:p>
          <a:p>
            <a:pPr marL="514350" indent="-514350" algn="just">
              <a:buFont typeface="+mj-lt"/>
              <a:buAutoNum type="arabicPeriod"/>
            </a:pPr>
            <a:r>
              <a:rPr lang="ru-RU" sz="2800" dirty="0" smtClean="0">
                <a:solidFill>
                  <a:schemeClr val="accent1">
                    <a:lumMod val="50000"/>
                  </a:schemeClr>
                </a:solidFill>
                <a:latin typeface="Times New Roman" pitchFamily="18" charset="0"/>
                <a:cs typeface="Times New Roman" pitchFamily="18" charset="0"/>
              </a:rPr>
              <a:t>Лучший образовательный издательский проект года.</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642942"/>
          </a:xfrm>
        </p:spPr>
        <p:txBody>
          <a:bodyPr>
            <a:noAutofit/>
          </a:bodyPr>
          <a:lstStyle/>
          <a:p>
            <a:pPr algn="ctr"/>
            <a:r>
              <a:rPr lang="ru-RU" sz="3600" b="1" dirty="0" smtClean="0">
                <a:solidFill>
                  <a:schemeClr val="accent1">
                    <a:lumMod val="50000"/>
                  </a:schemeClr>
                </a:solidFill>
                <a:latin typeface="Times New Roman" pitchFamily="18" charset="0"/>
                <a:cs typeface="Times New Roman" pitchFamily="18" charset="0"/>
              </a:rPr>
              <a:t>КОЛИЧЕСТВО ПРИЗОВЫХ МЕСТ</a:t>
            </a:r>
            <a:endParaRPr lang="ru-RU" sz="3600" b="1" dirty="0">
              <a:solidFill>
                <a:schemeClr val="accent1">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0" y="1214422"/>
            <a:ext cx="9144000" cy="5643578"/>
          </a:xfrm>
        </p:spPr>
        <p:txBody>
          <a:bodyPr>
            <a:normAutofit lnSpcReduction="10000"/>
          </a:bodyPr>
          <a:lstStyle/>
          <a:p>
            <a:r>
              <a:rPr lang="ru-RU" sz="2000" dirty="0" smtClean="0">
                <a:solidFill>
                  <a:schemeClr val="accent1">
                    <a:lumMod val="50000"/>
                  </a:schemeClr>
                </a:solidFill>
                <a:latin typeface="Times New Roman" pitchFamily="18" charset="0"/>
                <a:cs typeface="Times New Roman" pitchFamily="18" charset="0"/>
              </a:rPr>
              <a:t>Общее число призовых мест в четырех номинациях - 5(пять)</a:t>
            </a:r>
          </a:p>
          <a:p>
            <a:r>
              <a:rPr lang="ru-RU" sz="2000" dirty="0" smtClean="0">
                <a:solidFill>
                  <a:schemeClr val="accent1">
                    <a:lumMod val="50000"/>
                  </a:schemeClr>
                </a:solidFill>
                <a:latin typeface="Times New Roman" pitchFamily="18" charset="0"/>
                <a:cs typeface="Times New Roman" pitchFamily="18" charset="0"/>
              </a:rPr>
              <a:t>Гран-при Конкурса – одно место (индивидуальная работа, в исключительном  случае по решению Конкурсной комиссии Всероссийского Этапа </a:t>
            </a:r>
            <a:r>
              <a:rPr lang="ru-RU" sz="2000" dirty="0" err="1" smtClean="0">
                <a:solidFill>
                  <a:schemeClr val="accent1">
                    <a:lumMod val="50000"/>
                  </a:schemeClr>
                </a:solidFill>
                <a:latin typeface="Times New Roman" pitchFamily="18" charset="0"/>
                <a:cs typeface="Times New Roman" pitchFamily="18" charset="0"/>
              </a:rPr>
              <a:t>КОНКУРСа</a:t>
            </a:r>
            <a:r>
              <a:rPr lang="ru-RU" sz="2000" dirty="0" smtClean="0">
                <a:solidFill>
                  <a:schemeClr val="accent1">
                    <a:lumMod val="50000"/>
                  </a:schemeClr>
                </a:solidFill>
                <a:latin typeface="Times New Roman" pitchFamily="18" charset="0"/>
                <a:cs typeface="Times New Roman" pitchFamily="18" charset="0"/>
              </a:rPr>
              <a:t> коллектив авторов);</a:t>
            </a:r>
          </a:p>
          <a:p>
            <a:r>
              <a:rPr lang="ru-RU" sz="2000" dirty="0" smtClean="0">
                <a:solidFill>
                  <a:schemeClr val="accent1">
                    <a:lumMod val="50000"/>
                  </a:schemeClr>
                </a:solidFill>
                <a:latin typeface="Times New Roman" pitchFamily="18" charset="0"/>
                <a:cs typeface="Times New Roman" pitchFamily="18" charset="0"/>
              </a:rPr>
              <a:t>В номинации «За организацию духовно-нравственного воспитания в образовательной организации» – одно место (индивидуальная работа или коллектив авторов (не более 3 человек);</a:t>
            </a:r>
          </a:p>
          <a:p>
            <a:r>
              <a:rPr lang="ru-RU" sz="2000" dirty="0" smtClean="0">
                <a:solidFill>
                  <a:schemeClr val="accent1">
                    <a:lumMod val="50000"/>
                  </a:schemeClr>
                </a:solidFill>
                <a:latin typeface="Times New Roman" pitchFamily="18" charset="0"/>
                <a:cs typeface="Times New Roman" pitchFamily="18" charset="0"/>
              </a:rPr>
              <a:t>В номинации «Лучшая дополнительная </a:t>
            </a:r>
            <a:r>
              <a:rPr lang="ru-RU" sz="2000" dirty="0" err="1" smtClean="0">
                <a:solidFill>
                  <a:schemeClr val="accent1">
                    <a:lumMod val="50000"/>
                  </a:schemeClr>
                </a:solidFill>
                <a:latin typeface="Times New Roman" pitchFamily="18" charset="0"/>
                <a:cs typeface="Times New Roman" pitchFamily="18" charset="0"/>
              </a:rPr>
              <a:t>общеразвивающая</a:t>
            </a:r>
            <a:r>
              <a:rPr lang="ru-RU" sz="2000" dirty="0" smtClean="0">
                <a:solidFill>
                  <a:schemeClr val="accent1">
                    <a:lumMod val="50000"/>
                  </a:schemeClr>
                </a:solidFill>
                <a:latin typeface="Times New Roman" pitchFamily="18" charset="0"/>
                <a:cs typeface="Times New Roman" pitchFamily="18" charset="0"/>
              </a:rPr>
              <a:t> программа духовно-нравственного и гражданско-патриотического воспитания детей и молодежи» – одно место (индивидуальная работа или коллектив авторов (не более 3 человек);</a:t>
            </a:r>
          </a:p>
          <a:p>
            <a:r>
              <a:rPr lang="ru-RU" sz="2000" dirty="0" smtClean="0">
                <a:solidFill>
                  <a:schemeClr val="accent1">
                    <a:lumMod val="50000"/>
                  </a:schemeClr>
                </a:solidFill>
                <a:latin typeface="Times New Roman" pitchFamily="18" charset="0"/>
                <a:cs typeface="Times New Roman" pitchFamily="18" charset="0"/>
              </a:rPr>
              <a:t>В номинации «Лучшая методическая разработка в предметных  областях «Основы религиозных культур и светской этики» (ОРКСЭ), «Основы духовно-нравственной культуры народов России» (ОДНКНР), «Основы православной веры» (для образовательных организаций с религиозным компонентом);  – одно место (индивидуальная работа или коллектив авторов (не более 3 человек) ;</a:t>
            </a:r>
          </a:p>
          <a:p>
            <a:r>
              <a:rPr lang="ru-RU" sz="2000" dirty="0" smtClean="0">
                <a:solidFill>
                  <a:schemeClr val="accent1">
                    <a:lumMod val="50000"/>
                  </a:schemeClr>
                </a:solidFill>
                <a:latin typeface="Times New Roman" pitchFamily="18" charset="0"/>
                <a:cs typeface="Times New Roman" pitchFamily="18" charset="0"/>
              </a:rPr>
              <a:t>В номинации «Лучший образовательный издательский проект года » – одно место (индивидуальная работа или коллектив авторов (не более 3 человек).</a:t>
            </a:r>
          </a:p>
          <a:p>
            <a:endParaRPr lang="ru-RU" sz="2000"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a:bodyPr>
          <a:lstStyle/>
          <a:p>
            <a:pPr algn="ctr"/>
            <a:r>
              <a:rPr lang="ru-RU" sz="3600" b="1" dirty="0" smtClean="0">
                <a:solidFill>
                  <a:srgbClr val="002060"/>
                </a:solidFill>
                <a:latin typeface="Times New Roman" pitchFamily="18" charset="0"/>
                <a:cs typeface="Times New Roman" pitchFamily="18" charset="0"/>
              </a:rPr>
              <a:t>ЭТАПЫ ПРОВЕДЕНИЯ КОНКУРСА</a:t>
            </a:r>
            <a:endParaRPr lang="ru-RU" sz="36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1643050"/>
            <a:ext cx="8858312" cy="5214950"/>
          </a:xfrm>
        </p:spPr>
        <p:txBody>
          <a:bodyPr>
            <a:normAutofit/>
          </a:bodyPr>
          <a:lstStyle/>
          <a:p>
            <a:pPr algn="just" hangingPunct="0"/>
            <a:r>
              <a:rPr lang="en-US" sz="3200" dirty="0" smtClean="0">
                <a:solidFill>
                  <a:schemeClr val="accent1">
                    <a:lumMod val="50000"/>
                  </a:schemeClr>
                </a:solidFill>
                <a:latin typeface="Times New Roman" pitchFamily="18" charset="0"/>
                <a:cs typeface="Times New Roman" pitchFamily="18" charset="0"/>
              </a:rPr>
              <a:t>I</a:t>
            </a:r>
            <a:r>
              <a:rPr lang="ru-RU" sz="3200" dirty="0" smtClean="0">
                <a:solidFill>
                  <a:schemeClr val="accent1">
                    <a:lumMod val="50000"/>
                  </a:schemeClr>
                </a:solidFill>
                <a:latin typeface="Times New Roman" pitchFamily="18" charset="0"/>
                <a:cs typeface="Times New Roman" pitchFamily="18" charset="0"/>
              </a:rPr>
              <a:t> </a:t>
            </a:r>
            <a:r>
              <a:rPr lang="ru-RU" sz="3200" dirty="0" err="1" smtClean="0">
                <a:solidFill>
                  <a:schemeClr val="accent1">
                    <a:lumMod val="50000"/>
                  </a:schemeClr>
                </a:solidFill>
                <a:latin typeface="Times New Roman" pitchFamily="18" charset="0"/>
                <a:cs typeface="Times New Roman" pitchFamily="18" charset="0"/>
              </a:rPr>
              <a:t>этап-региональный</a:t>
            </a:r>
            <a:r>
              <a:rPr lang="ru-RU" sz="3200" dirty="0" smtClean="0">
                <a:solidFill>
                  <a:schemeClr val="accent1">
                    <a:lumMod val="50000"/>
                  </a:schemeClr>
                </a:solidFill>
                <a:latin typeface="Times New Roman" pitchFamily="18" charset="0"/>
                <a:cs typeface="Times New Roman" pitchFamily="18" charset="0"/>
              </a:rPr>
              <a:t>, Донская митрополия </a:t>
            </a:r>
          </a:p>
          <a:p>
            <a:pPr algn="just" hangingPunct="0">
              <a:buNone/>
            </a:pPr>
            <a:r>
              <a:rPr lang="ru-RU" sz="3200" b="1" dirty="0" smtClean="0">
                <a:solidFill>
                  <a:schemeClr val="accent1">
                    <a:lumMod val="50000"/>
                  </a:schemeClr>
                </a:solidFill>
                <a:latin typeface="Times New Roman" pitchFamily="18" charset="0"/>
                <a:cs typeface="Times New Roman" pitchFamily="18" charset="0"/>
              </a:rPr>
              <a:t>с </a:t>
            </a:r>
            <a:r>
              <a:rPr lang="en-US" sz="3200" b="1" dirty="0" smtClean="0">
                <a:solidFill>
                  <a:schemeClr val="accent1">
                    <a:lumMod val="50000"/>
                  </a:schemeClr>
                </a:solidFill>
                <a:latin typeface="Times New Roman" pitchFamily="18" charset="0"/>
                <a:cs typeface="Times New Roman" pitchFamily="18" charset="0"/>
              </a:rPr>
              <a:t>09</a:t>
            </a:r>
            <a:r>
              <a:rPr lang="ru-RU" sz="3200" b="1" dirty="0" smtClean="0">
                <a:solidFill>
                  <a:schemeClr val="accent1">
                    <a:lumMod val="50000"/>
                  </a:schemeClr>
                </a:solidFill>
                <a:latin typeface="Times New Roman" pitchFamily="18" charset="0"/>
                <a:cs typeface="Times New Roman" pitchFamily="18" charset="0"/>
              </a:rPr>
              <a:t>.01.202</a:t>
            </a:r>
            <a:r>
              <a:rPr lang="en-US" sz="3200" b="1" dirty="0" smtClean="0">
                <a:solidFill>
                  <a:schemeClr val="accent1">
                    <a:lumMod val="50000"/>
                  </a:schemeClr>
                </a:solidFill>
                <a:latin typeface="Times New Roman" pitchFamily="18" charset="0"/>
                <a:cs typeface="Times New Roman" pitchFamily="18" charset="0"/>
              </a:rPr>
              <a:t>3</a:t>
            </a:r>
            <a:r>
              <a:rPr lang="ru-RU" sz="3200" b="1" dirty="0" smtClean="0">
                <a:solidFill>
                  <a:schemeClr val="accent1">
                    <a:lumMod val="50000"/>
                  </a:schemeClr>
                </a:solidFill>
                <a:latin typeface="Times New Roman" pitchFamily="18" charset="0"/>
                <a:cs typeface="Times New Roman" pitchFamily="18" charset="0"/>
              </a:rPr>
              <a:t> г. по 31.03.202</a:t>
            </a:r>
            <a:r>
              <a:rPr lang="en-US" sz="3200" b="1" dirty="0" smtClean="0">
                <a:solidFill>
                  <a:schemeClr val="accent1">
                    <a:lumMod val="50000"/>
                  </a:schemeClr>
                </a:solidFill>
                <a:latin typeface="Times New Roman" pitchFamily="18" charset="0"/>
                <a:cs typeface="Times New Roman" pitchFamily="18" charset="0"/>
              </a:rPr>
              <a:t>3</a:t>
            </a:r>
            <a:r>
              <a:rPr lang="ru-RU" sz="3200" b="1" dirty="0" smtClean="0">
                <a:solidFill>
                  <a:schemeClr val="accent1">
                    <a:lumMod val="50000"/>
                  </a:schemeClr>
                </a:solidFill>
                <a:latin typeface="Times New Roman" pitchFamily="18" charset="0"/>
                <a:cs typeface="Times New Roman" pitchFamily="18" charset="0"/>
              </a:rPr>
              <a:t> г.;</a:t>
            </a:r>
          </a:p>
          <a:p>
            <a:pPr algn="just" hangingPunct="0">
              <a:buNone/>
            </a:pPr>
            <a:r>
              <a:rPr lang="ru-RU" sz="3200" b="1" dirty="0" smtClean="0">
                <a:solidFill>
                  <a:schemeClr val="accent1">
                    <a:lumMod val="50000"/>
                  </a:schemeClr>
                </a:solidFill>
                <a:latin typeface="Times New Roman" pitchFamily="18" charset="0"/>
                <a:cs typeface="Times New Roman" pitchFamily="18" charset="0"/>
              </a:rPr>
              <a:t>с 01.04.202</a:t>
            </a:r>
            <a:r>
              <a:rPr lang="en-US" sz="3200" b="1" dirty="0" smtClean="0">
                <a:solidFill>
                  <a:schemeClr val="accent1">
                    <a:lumMod val="50000"/>
                  </a:schemeClr>
                </a:solidFill>
                <a:latin typeface="Times New Roman" pitchFamily="18" charset="0"/>
                <a:cs typeface="Times New Roman" pitchFamily="18" charset="0"/>
              </a:rPr>
              <a:t>3</a:t>
            </a:r>
            <a:r>
              <a:rPr lang="ru-RU" sz="3200" b="1" dirty="0" smtClean="0">
                <a:solidFill>
                  <a:schemeClr val="accent1">
                    <a:lumMod val="50000"/>
                  </a:schemeClr>
                </a:solidFill>
                <a:latin typeface="Times New Roman" pitchFamily="18" charset="0"/>
                <a:cs typeface="Times New Roman" pitchFamily="18" charset="0"/>
              </a:rPr>
              <a:t>г. по 25.04.202</a:t>
            </a:r>
            <a:r>
              <a:rPr lang="en-US" sz="3200" b="1" dirty="0" smtClean="0">
                <a:solidFill>
                  <a:schemeClr val="accent1">
                    <a:lumMod val="50000"/>
                  </a:schemeClr>
                </a:solidFill>
                <a:latin typeface="Times New Roman" pitchFamily="18" charset="0"/>
                <a:cs typeface="Times New Roman" pitchFamily="18" charset="0"/>
              </a:rPr>
              <a:t>3</a:t>
            </a:r>
            <a:r>
              <a:rPr lang="ru-RU" sz="3200" b="1" dirty="0" smtClean="0">
                <a:solidFill>
                  <a:schemeClr val="accent1">
                    <a:lumMod val="50000"/>
                  </a:schemeClr>
                </a:solidFill>
                <a:latin typeface="Times New Roman" pitchFamily="18" charset="0"/>
                <a:cs typeface="Times New Roman" pitchFamily="18" charset="0"/>
              </a:rPr>
              <a:t>г. – подведение итогов</a:t>
            </a:r>
            <a:r>
              <a:rPr lang="ru-RU" sz="3200" dirty="0" smtClean="0">
                <a:solidFill>
                  <a:schemeClr val="accent1">
                    <a:lumMod val="50000"/>
                  </a:schemeClr>
                </a:solidFill>
                <a:latin typeface="Times New Roman" pitchFamily="18" charset="0"/>
                <a:cs typeface="Times New Roman" pitchFamily="18" charset="0"/>
              </a:rPr>
              <a:t>;</a:t>
            </a:r>
          </a:p>
          <a:p>
            <a:pPr algn="just"/>
            <a:r>
              <a:rPr lang="en-US" sz="3200" dirty="0" smtClean="0">
                <a:solidFill>
                  <a:schemeClr val="accent1">
                    <a:lumMod val="50000"/>
                  </a:schemeClr>
                </a:solidFill>
                <a:latin typeface="Times New Roman" pitchFamily="18" charset="0"/>
                <a:cs typeface="Times New Roman" pitchFamily="18" charset="0"/>
              </a:rPr>
              <a:t>II</a:t>
            </a:r>
            <a:r>
              <a:rPr lang="ru-RU" sz="3200" dirty="0" smtClean="0">
                <a:solidFill>
                  <a:schemeClr val="accent1">
                    <a:lumMod val="50000"/>
                  </a:schemeClr>
                </a:solidFill>
                <a:latin typeface="Times New Roman" pitchFamily="18" charset="0"/>
                <a:cs typeface="Times New Roman" pitchFamily="18" charset="0"/>
              </a:rPr>
              <a:t> </a:t>
            </a:r>
            <a:r>
              <a:rPr lang="ru-RU" sz="3200" dirty="0" err="1" smtClean="0">
                <a:solidFill>
                  <a:schemeClr val="accent1">
                    <a:lumMod val="50000"/>
                  </a:schemeClr>
                </a:solidFill>
                <a:latin typeface="Times New Roman" pitchFamily="18" charset="0"/>
                <a:cs typeface="Times New Roman" pitchFamily="18" charset="0"/>
              </a:rPr>
              <a:t>этап-межрегиональный</a:t>
            </a:r>
            <a:r>
              <a:rPr lang="ru-RU" sz="3200" dirty="0" smtClean="0">
                <a:solidFill>
                  <a:schemeClr val="accent1">
                    <a:lumMod val="50000"/>
                  </a:schemeClr>
                </a:solidFill>
                <a:latin typeface="Times New Roman" pitchFamily="18" charset="0"/>
                <a:cs typeface="Times New Roman" pitchFamily="18" charset="0"/>
              </a:rPr>
              <a:t>,  г. Краснодар</a:t>
            </a:r>
          </a:p>
          <a:p>
            <a:pPr algn="just">
              <a:buNone/>
            </a:pPr>
            <a:r>
              <a:rPr lang="ru-RU" sz="3200" dirty="0" smtClean="0">
                <a:solidFill>
                  <a:schemeClr val="accent1">
                    <a:lumMod val="50000"/>
                  </a:schemeClr>
                </a:solidFill>
                <a:latin typeface="Times New Roman" pitchFamily="18" charset="0"/>
                <a:cs typeface="Times New Roman" pitchFamily="18" charset="0"/>
              </a:rPr>
              <a:t>с 14.05.2023г. по 31.08.2023г.; </a:t>
            </a:r>
          </a:p>
          <a:p>
            <a:pPr algn="just"/>
            <a:r>
              <a:rPr lang="en-US" sz="3200" dirty="0" smtClean="0">
                <a:solidFill>
                  <a:schemeClr val="accent1">
                    <a:lumMod val="50000"/>
                  </a:schemeClr>
                </a:solidFill>
                <a:latin typeface="Times New Roman" pitchFamily="18" charset="0"/>
                <a:cs typeface="Times New Roman" pitchFamily="18" charset="0"/>
              </a:rPr>
              <a:t>III</a:t>
            </a:r>
            <a:r>
              <a:rPr lang="ru-RU" sz="3200" dirty="0" smtClean="0">
                <a:solidFill>
                  <a:schemeClr val="accent1">
                    <a:lumMod val="50000"/>
                  </a:schemeClr>
                </a:solidFill>
                <a:latin typeface="Times New Roman" pitchFamily="18" charset="0"/>
                <a:cs typeface="Times New Roman" pitchFamily="18" charset="0"/>
              </a:rPr>
              <a:t> </a:t>
            </a:r>
            <a:r>
              <a:rPr lang="ru-RU" sz="3200" dirty="0" err="1" smtClean="0">
                <a:solidFill>
                  <a:schemeClr val="accent1">
                    <a:lumMod val="50000"/>
                  </a:schemeClr>
                </a:solidFill>
                <a:latin typeface="Times New Roman" pitchFamily="18" charset="0"/>
                <a:cs typeface="Times New Roman" pitchFamily="18" charset="0"/>
              </a:rPr>
              <a:t>этап-всероссийский</a:t>
            </a:r>
            <a:r>
              <a:rPr lang="ru-RU" sz="3200" dirty="0" smtClean="0">
                <a:solidFill>
                  <a:schemeClr val="accent1">
                    <a:lumMod val="50000"/>
                  </a:schemeClr>
                </a:solidFill>
                <a:latin typeface="Times New Roman" pitchFamily="18" charset="0"/>
                <a:cs typeface="Times New Roman" pitchFamily="18" charset="0"/>
              </a:rPr>
              <a:t> г. Москва</a:t>
            </a:r>
          </a:p>
          <a:p>
            <a:pPr algn="just">
              <a:buNone/>
            </a:pPr>
            <a:r>
              <a:rPr lang="ru-RU" sz="3200" dirty="0" smtClean="0">
                <a:solidFill>
                  <a:schemeClr val="accent1">
                    <a:lumMod val="50000"/>
                  </a:schemeClr>
                </a:solidFill>
                <a:latin typeface="Times New Roman" pitchFamily="18" charset="0"/>
                <a:cs typeface="Times New Roman" pitchFamily="18" charset="0"/>
              </a:rPr>
              <a:t> с 01.09.2023г. по 30.11.2023г.</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857232"/>
            <a:ext cx="8715436" cy="1000132"/>
          </a:xfrm>
        </p:spPr>
        <p:txBody>
          <a:bodyPr>
            <a:normAutofit fontScale="90000"/>
          </a:bodyPr>
          <a:lstStyle/>
          <a:p>
            <a:pPr algn="ctr"/>
            <a:r>
              <a:rPr lang="ru-RU" dirty="0" smtClean="0"/>
              <a:t/>
            </a:r>
            <a:br>
              <a:rPr lang="ru-RU" dirty="0" smtClean="0"/>
            </a:br>
            <a:r>
              <a:rPr lang="ru-RU" sz="2700" b="1" dirty="0" smtClean="0">
                <a:latin typeface="Times New Roman" pitchFamily="18" charset="0"/>
                <a:cs typeface="Times New Roman" pitchFamily="18" charset="0"/>
              </a:rPr>
              <a:t>Распределение работ, присланных на  </a:t>
            </a:r>
            <a:r>
              <a:rPr lang="en-US" sz="2700" b="1" dirty="0" smtClean="0">
                <a:latin typeface="Times New Roman" pitchFamily="18" charset="0"/>
                <a:cs typeface="Times New Roman" pitchFamily="18" charset="0"/>
              </a:rPr>
              <a:t>I</a:t>
            </a:r>
            <a:r>
              <a:rPr lang="ru-RU" sz="2700" b="1" dirty="0" smtClean="0">
                <a:latin typeface="Times New Roman" pitchFamily="18" charset="0"/>
                <a:cs typeface="Times New Roman" pitchFamily="18" charset="0"/>
              </a:rPr>
              <a:t> (региональный) этап к</a:t>
            </a:r>
            <a:r>
              <a:rPr lang="ru-RU" sz="2700" b="1" dirty="0" smtClean="0">
                <a:latin typeface="Times New Roman" pitchFamily="18" charset="0"/>
                <a:cs typeface="Times New Roman" pitchFamily="18" charset="0"/>
              </a:rPr>
              <a:t>онкурса </a:t>
            </a:r>
            <a:r>
              <a:rPr lang="ru-RU" sz="2700" b="1" dirty="0" smtClean="0">
                <a:latin typeface="Times New Roman" pitchFamily="18" charset="0"/>
                <a:cs typeface="Times New Roman" pitchFamily="18" charset="0"/>
              </a:rPr>
              <a:t>«За нравственный подвиг учителя</a:t>
            </a:r>
            <a:r>
              <a:rPr lang="ru-RU" sz="2700" b="1" dirty="0" smtClean="0">
                <a:latin typeface="Times New Roman" pitchFamily="18" charset="0"/>
                <a:cs typeface="Times New Roman" pitchFamily="18" charset="0"/>
              </a:rPr>
              <a:t>»</a:t>
            </a:r>
            <a:r>
              <a:rPr lang="ru-RU" sz="2700" b="1" dirty="0" smtClean="0">
                <a:latin typeface="Times New Roman" pitchFamily="18" charset="0"/>
                <a:cs typeface="Times New Roman" pitchFamily="18" charset="0"/>
              </a:rPr>
              <a:t> 2022 г.</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0" y="1857364"/>
            <a:ext cx="9144000" cy="4786346"/>
          </a:xfrm>
        </p:spPr>
        <p:txBody>
          <a:bodyPr>
            <a:normAutofit fontScale="92500"/>
          </a:bodyPr>
          <a:lstStyle/>
          <a:p>
            <a:pPr algn="ctr"/>
            <a:r>
              <a:rPr lang="ru-RU" b="1" dirty="0" smtClean="0">
                <a:latin typeface="Times New Roman" pitchFamily="18" charset="0"/>
                <a:cs typeface="Times New Roman" pitchFamily="18" charset="0"/>
              </a:rPr>
              <a:t>Всего 89 работ (115 участников)</a:t>
            </a:r>
          </a:p>
          <a:p>
            <a:r>
              <a:rPr lang="ru-RU" sz="2400" dirty="0" smtClean="0">
                <a:latin typeface="Times New Roman" pitchFamily="18" charset="0"/>
                <a:cs typeface="Times New Roman" pitchFamily="18" charset="0"/>
              </a:rPr>
              <a:t>За организацию духовно-нравственного воспитания в образовательной  </a:t>
            </a:r>
            <a:r>
              <a:rPr lang="ru-RU" sz="2400" dirty="0" smtClean="0">
                <a:latin typeface="Times New Roman" pitchFamily="18" charset="0"/>
                <a:cs typeface="Times New Roman" pitchFamily="18" charset="0"/>
              </a:rPr>
              <a:t>организации – 24 работы (36 участников);</a:t>
            </a:r>
          </a:p>
          <a:p>
            <a:r>
              <a:rPr lang="ru-RU" sz="2400" dirty="0" smtClean="0">
                <a:latin typeface="Times New Roman" pitchFamily="18" charset="0"/>
                <a:cs typeface="Times New Roman" pitchFamily="18" charset="0"/>
              </a:rPr>
              <a:t>Лучшая дополнительная </a:t>
            </a:r>
            <a:r>
              <a:rPr lang="ru-RU" sz="2400" dirty="0" err="1" smtClean="0">
                <a:latin typeface="Times New Roman" pitchFamily="18" charset="0"/>
                <a:cs typeface="Times New Roman" pitchFamily="18" charset="0"/>
              </a:rPr>
              <a:t>общеразвивающая</a:t>
            </a:r>
            <a:r>
              <a:rPr lang="ru-RU" sz="2400" dirty="0" smtClean="0">
                <a:latin typeface="Times New Roman" pitchFamily="18" charset="0"/>
                <a:cs typeface="Times New Roman" pitchFamily="18" charset="0"/>
              </a:rPr>
              <a:t> программа духовно-нравственного и гражданско-патриотического воспитания детей и </a:t>
            </a:r>
            <a:r>
              <a:rPr lang="ru-RU" sz="2400" dirty="0" smtClean="0">
                <a:latin typeface="Times New Roman" pitchFamily="18" charset="0"/>
                <a:cs typeface="Times New Roman" pitchFamily="18" charset="0"/>
              </a:rPr>
              <a:t>молодежи – 14 работ (19 участников);</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Лучшая методическая разработка в предметных областях «Основы религиозных культур и светской этики» (ОРКСЭ), «Основы духовно-нравственной культуры народов России» (ОДНКНР), «Основы православной веры) (для образовательных организаций с религиозным компонентом</a:t>
            </a:r>
            <a:r>
              <a:rPr lang="ru-RU" sz="2400" dirty="0" smtClean="0">
                <a:latin typeface="Times New Roman" pitchFamily="18" charset="0"/>
                <a:cs typeface="Times New Roman" pitchFamily="18" charset="0"/>
              </a:rPr>
              <a:t>) – 44 работы (52 участника)</a:t>
            </a:r>
          </a:p>
          <a:p>
            <a:r>
              <a:rPr lang="ru-RU" sz="2400" dirty="0" smtClean="0">
                <a:latin typeface="Times New Roman" pitchFamily="18" charset="0"/>
                <a:cs typeface="Times New Roman" pitchFamily="18" charset="0"/>
              </a:rPr>
              <a:t>Лучший образовательный издательский проект </a:t>
            </a:r>
            <a:r>
              <a:rPr lang="ru-RU" sz="2400" dirty="0" smtClean="0">
                <a:latin typeface="Times New Roman" pitchFamily="18" charset="0"/>
                <a:cs typeface="Times New Roman" pitchFamily="18" charset="0"/>
              </a:rPr>
              <a:t>года </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7 работ (8 участников)</a:t>
            </a:r>
            <a:endParaRPr lang="ru-RU"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solidFill>
                  <a:schemeClr val="tx1"/>
                </a:solidFill>
                <a:latin typeface="Arial Black" pitchFamily="34" charset="0"/>
              </a:rPr>
              <a:t/>
            </a:r>
            <a:br>
              <a:rPr lang="ru-RU" sz="2000" dirty="0">
                <a:solidFill>
                  <a:schemeClr val="tx1"/>
                </a:solidFill>
                <a:latin typeface="Arial Black" pitchFamily="34" charset="0"/>
              </a:rPr>
            </a:br>
            <a:endParaRPr lang="ru-RU" sz="2000" dirty="0">
              <a:solidFill>
                <a:schemeClr val="tx1"/>
              </a:solidFill>
              <a:latin typeface="Arial Black" pitchFamily="34" charset="0"/>
            </a:endParaRPr>
          </a:p>
        </p:txBody>
      </p:sp>
      <p:sp>
        <p:nvSpPr>
          <p:cNvPr id="3" name="Объект 2"/>
          <p:cNvSpPr>
            <a:spLocks noGrp="1"/>
          </p:cNvSpPr>
          <p:nvPr>
            <p:ph idx="1"/>
          </p:nvPr>
        </p:nvSpPr>
        <p:spPr>
          <a:xfrm>
            <a:off x="285720" y="3929066"/>
            <a:ext cx="8643998" cy="1714512"/>
          </a:xfrm>
        </p:spPr>
        <p:txBody>
          <a:bodyPr>
            <a:normAutofit/>
          </a:bodyPr>
          <a:lstStyle/>
          <a:p>
            <a:pPr marL="0" indent="0" algn="ctr">
              <a:buNone/>
            </a:pPr>
            <a:endParaRPr lang="en-US" u="sng" dirty="0" smtClean="0">
              <a:solidFill>
                <a:srgbClr val="0070C0"/>
              </a:solidFill>
              <a:latin typeface="Arial Black" pitchFamily="34" charset="0"/>
            </a:endParaRPr>
          </a:p>
          <a:p>
            <a:pPr marL="0" indent="0" algn="ctr">
              <a:buNone/>
            </a:pPr>
            <a:r>
              <a:rPr lang="ru-RU" sz="4000" b="1" dirty="0" smtClean="0">
                <a:latin typeface="Times New Roman" pitchFamily="18" charset="0"/>
                <a:cs typeface="Times New Roman" pitchFamily="18" charset="0"/>
              </a:rPr>
              <a:t>Сайт: </a:t>
            </a:r>
            <a:r>
              <a:rPr lang="en-US" sz="4000" dirty="0" smtClean="0">
                <a:latin typeface="Arial Black" pitchFamily="34" charset="0"/>
                <a:hlinkClick r:id="rId2"/>
              </a:rPr>
              <a:t>https://pravobraz.ru/</a:t>
            </a:r>
            <a:r>
              <a:rPr lang="ru-RU" sz="4000" dirty="0" smtClean="0">
                <a:latin typeface="Arial Black" pitchFamily="34" charset="0"/>
              </a:rPr>
              <a:t> </a:t>
            </a:r>
            <a:endParaRPr lang="en-US" sz="4000" dirty="0" smtClean="0">
              <a:latin typeface="Arial Black" pitchFamily="34" charset="0"/>
            </a:endParaRPr>
          </a:p>
          <a:p>
            <a:pPr marL="0" indent="0" algn="ctr">
              <a:buNone/>
            </a:pPr>
            <a:endParaRPr lang="en-US" sz="4000" dirty="0" smtClean="0">
              <a:latin typeface="Arial Black" pitchFamily="34" charset="0"/>
            </a:endParaRPr>
          </a:p>
          <a:p>
            <a:pPr marL="0" indent="0" algn="ctr">
              <a:buNone/>
            </a:pPr>
            <a:endParaRPr lang="en-US" dirty="0" smtClean="0">
              <a:latin typeface="Arial Black" pitchFamily="34" charset="0"/>
            </a:endParaRPr>
          </a:p>
          <a:p>
            <a:pPr marL="0" indent="0" algn="ctr">
              <a:buNone/>
            </a:pPr>
            <a:endParaRPr lang="en-US" dirty="0" smtClean="0"/>
          </a:p>
          <a:p>
            <a:pPr marL="0" indent="0" algn="ctr">
              <a:buNone/>
            </a:pPr>
            <a:endParaRPr lang="en-US" dirty="0" smtClean="0"/>
          </a:p>
          <a:p>
            <a:endParaRPr lang="en-US" dirty="0" smtClean="0"/>
          </a:p>
          <a:p>
            <a:endParaRPr lang="en-US" dirty="0" smtClean="0"/>
          </a:p>
          <a:p>
            <a:endParaRPr lang="ru-RU" dirty="0"/>
          </a:p>
        </p:txBody>
      </p:sp>
      <p:pic>
        <p:nvPicPr>
          <p:cNvPr id="1026" name="Picture 2" descr="C:\Documents and Settings\102\Рабочий стол\православное-образовани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0100" y="1000108"/>
            <a:ext cx="7738326" cy="27311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7574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normAutofit fontScale="90000"/>
          </a:bodyPr>
          <a:lstStyle/>
          <a:p>
            <a:pPr algn="ctr"/>
            <a:r>
              <a:rPr lang="ru-RU" sz="5400" dirty="0" smtClean="0">
                <a:latin typeface="Times New Roman" pitchFamily="18" charset="0"/>
                <a:cs typeface="Times New Roman" pitchFamily="18" charset="0"/>
              </a:rPr>
              <a:t>Площадка сайта</a:t>
            </a:r>
            <a:endParaRPr lang="ru-RU"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18111" y="1475745"/>
            <a:ext cx="8611607" cy="5382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900" dirty="0" smtClean="0">
                <a:latin typeface="Times New Roman" pitchFamily="18" charset="0"/>
                <a:cs typeface="Times New Roman" pitchFamily="18" charset="0"/>
              </a:rPr>
              <a:t>АНО «Поколение»</a:t>
            </a:r>
            <a:endParaRPr lang="ru-RU" sz="49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r>
              <a:rPr lang="en-US" dirty="0" smtClean="0">
                <a:hlinkClick r:id="rId2"/>
              </a:rPr>
              <a:t>http://anopokolenie.ru/?PAGEN_1=3</a:t>
            </a:r>
            <a:r>
              <a:rPr lang="ru-RU" dirty="0" smtClean="0"/>
              <a:t>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1891</TotalTime>
  <Words>650</Words>
  <Application>Microsoft Office PowerPoint</Application>
  <PresentationFormat>Экран (4:3)</PresentationFormat>
  <Paragraphs>132</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РЕГИОНАЛЬНЫЙ  ОБУЧАЮЩИЙ СЕМИНАР </vt:lpstr>
      <vt:lpstr>Слайд 2</vt:lpstr>
      <vt:lpstr>НОМИНАЦИИ XVII Всероссийского конкурса в области педагогики, воспитания и работы с детьми и молодёжью до 20 лет  «ЗА НРАВСТВЕННЫЙ ПОДВИГ УЧИТЕЛЯ»</vt:lpstr>
      <vt:lpstr>КОЛИЧЕСТВО ПРИЗОВЫХ МЕСТ</vt:lpstr>
      <vt:lpstr>ЭТАПЫ ПРОВЕДЕНИЯ КОНКУРСА</vt:lpstr>
      <vt:lpstr> Распределение работ, присланных на  I (региональный) этап конкурса «За нравственный подвиг учителя» 2022 г. </vt:lpstr>
      <vt:lpstr> </vt:lpstr>
      <vt:lpstr>Площадка сайта</vt:lpstr>
      <vt:lpstr>АНО «Поколение»</vt:lpstr>
      <vt:lpstr>РЕГИСТРАЦИЯ УЧАСТНИКА http://konkurs.podvig-uchitelya.ru/</vt:lpstr>
      <vt:lpstr>ПЛОЩАДКА ПОРТАЛА КОНКУРСА </vt:lpstr>
      <vt:lpstr>Слайд 12</vt:lpstr>
      <vt:lpstr>Слайд 13</vt:lpstr>
      <vt:lpstr> ТРЕБОВАНИЯ К ОФОРМЛЕНИЮ РАБОТЫ </vt:lpstr>
      <vt:lpstr>Слайд 15</vt:lpstr>
      <vt:lpstr>Слайд 16</vt:lpstr>
      <vt:lpstr>Слайд 17</vt:lpstr>
      <vt:lpstr>Слайд 18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Алгоритм успешного участия в XI Всероссийском конкурсе в области педагогики, воспитания и работы с детьми и молодежью до 20 лет «За нравственный подвиг учителя» педагогов Ростовской области. Презентация работ учителей и педагогов образовательных организаций Ростовской области членами Экспертного совета регионального этапа Конкурса.</dc:title>
  <dc:creator>ok</dc:creator>
  <cp:lastModifiedBy>Людмилa</cp:lastModifiedBy>
  <cp:revision>264</cp:revision>
  <dcterms:created xsi:type="dcterms:W3CDTF">2016-10-31T04:50:31Z</dcterms:created>
  <dcterms:modified xsi:type="dcterms:W3CDTF">2023-02-16T06:35:43Z</dcterms:modified>
</cp:coreProperties>
</file>